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46" r:id="rId11"/>
    <p:sldId id="335" r:id="rId12"/>
    <p:sldId id="337" r:id="rId13"/>
    <p:sldId id="338" r:id="rId14"/>
    <p:sldId id="339" r:id="rId15"/>
    <p:sldId id="340" r:id="rId16"/>
    <p:sldId id="341" r:id="rId17"/>
    <p:sldId id="342" r:id="rId18"/>
    <p:sldId id="343" r:id="rId19"/>
    <p:sldId id="344" r:id="rId20"/>
    <p:sldId id="345"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B49CB"/>
    <a:srgbClr val="0948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4444" autoAdjust="0"/>
  </p:normalViewPr>
  <p:slideViewPr>
    <p:cSldViewPr snapToGrid="0" snapToObjects="1">
      <p:cViewPr varScale="1">
        <p:scale>
          <a:sx n="72" d="100"/>
          <a:sy n="72" d="100"/>
        </p:scale>
        <p:origin x="78" y="12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8/17/2022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eg>
</file>

<file path=ppt/media/image26.png>
</file>

<file path=ppt/media/image27.png>
</file>

<file path=ppt/media/image28.jpeg>
</file>

<file path=ppt/media/image3.png>
</file>

<file path=ppt/media/image4.jpe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116257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8/17/2022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athore793/IBM_capstone_project/blob/main/data_collection_web_scraping.ipynb"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athore793/IBM_capstone_project/blob/main/EDA.ipynb"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athore793/IBM_capstone_project/blob/main/EDA_with_visualization.ipynb"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athore793/IBM_capstone_project/blob/main/EDA_using_SQL.ipynb"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athore793/IBM_capstone_project/blob/main/spacex_dash_app.py"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rathore793/IBM_capstone_project/blob/main/predictive_analysis.ipynb"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api.spacexdata.com/v4/launches/past"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athore793/IBM_capstone_project/blob/main/data_collection_api.ipynb" TargetMode="Externa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List_of_Falcon_9_and_Falcon_Heavy_launches"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4067767" cy="707886"/>
          </a:xfrm>
          <a:prstGeom prst="rect">
            <a:avLst/>
          </a:prstGeom>
          <a:noFill/>
        </p:spPr>
        <p:txBody>
          <a:bodyPr wrap="square" lIns="91440" tIns="45720" rIns="91440" bIns="45720" rtlCol="0" anchor="t">
            <a:spAutoFit/>
          </a:bodyPr>
          <a:lstStyle/>
          <a:p>
            <a:r>
              <a:rPr lang="en-US" sz="2000" dirty="0" smtClean="0">
                <a:solidFill>
                  <a:schemeClr val="bg2"/>
                </a:solidFill>
                <a:latin typeface="Abadi"/>
                <a:ea typeface="SF Pro" pitchFamily="2" charset="0"/>
                <a:cs typeface="SF Pro" pitchFamily="2" charset="0"/>
              </a:rPr>
              <a:t>Rahul </a:t>
            </a:r>
            <a:r>
              <a:rPr lang="en-US" sz="2000" dirty="0" err="1" smtClean="0">
                <a:solidFill>
                  <a:schemeClr val="bg2"/>
                </a:solidFill>
                <a:latin typeface="Abadi"/>
                <a:ea typeface="SF Pro" pitchFamily="2" charset="0"/>
                <a:cs typeface="SF Pro" pitchFamily="2" charset="0"/>
              </a:rPr>
              <a:t>Rathore</a:t>
            </a:r>
            <a:endParaRPr lang="en-US" sz="2000" dirty="0" smtClean="0">
              <a:solidFill>
                <a:schemeClr val="bg2"/>
              </a:solidFill>
              <a:latin typeface="Abadi"/>
              <a:ea typeface="SF Pro" pitchFamily="2" charset="0"/>
              <a:cs typeface="SF Pro" pitchFamily="2" charset="0"/>
            </a:endParaRPr>
          </a:p>
          <a:p>
            <a:r>
              <a:rPr lang="en-US" sz="2000" dirty="0" smtClean="0">
                <a:solidFill>
                  <a:schemeClr val="bg2"/>
                </a:solidFill>
                <a:latin typeface="Abadi" panose="020B0604020104020204" pitchFamily="34" charset="0"/>
                <a:ea typeface="SF Pro" pitchFamily="2" charset="0"/>
                <a:cs typeface="SF Pro" pitchFamily="2" charset="0"/>
              </a:rPr>
              <a:t>13</a:t>
            </a:r>
            <a:r>
              <a:rPr lang="en-US" sz="2000" baseline="30000" dirty="0" smtClean="0">
                <a:solidFill>
                  <a:schemeClr val="bg2"/>
                </a:solidFill>
                <a:latin typeface="Abadi" panose="020B0604020104020204" pitchFamily="34" charset="0"/>
                <a:ea typeface="SF Pro" pitchFamily="2" charset="0"/>
                <a:cs typeface="SF Pro" pitchFamily="2" charset="0"/>
              </a:rPr>
              <a:t>th</a:t>
            </a:r>
            <a:r>
              <a:rPr lang="en-US" sz="2000" dirty="0" smtClean="0">
                <a:solidFill>
                  <a:schemeClr val="bg2"/>
                </a:solidFill>
                <a:latin typeface="Abadi" panose="020B0604020104020204" pitchFamily="34" charset="0"/>
                <a:ea typeface="SF Pro" pitchFamily="2" charset="0"/>
                <a:cs typeface="SF Pro" pitchFamily="2" charset="0"/>
              </a:rPr>
              <a:t> August, 2022</a:t>
            </a:r>
            <a:endParaRPr lang="en-US" sz="2000"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630168"/>
            <a:ext cx="10515600" cy="1325563"/>
          </a:xfrm>
        </p:spPr>
        <p:txBody>
          <a:bodyPr/>
          <a:lstStyle/>
          <a:p>
            <a:r>
              <a:rPr lang="en-US" dirty="0">
                <a:solidFill>
                  <a:srgbClr val="0B49CB"/>
                </a:solidFill>
                <a:latin typeface="Abadi"/>
              </a:rPr>
              <a:t>Data Collection - </a:t>
            </a:r>
            <a:r>
              <a:rPr lang="en-US" dirty="0" smtClean="0">
                <a:solidFill>
                  <a:srgbClr val="0B49CB"/>
                </a:solidFill>
                <a:latin typeface="Abadi"/>
              </a:rPr>
              <a:t>Web Scraping</a:t>
            </a:r>
            <a:r>
              <a:rPr lang="en-US" dirty="0">
                <a:solidFill>
                  <a:srgbClr val="0B49CB"/>
                </a:solidFill>
              </a:rPr>
              <a:t/>
            </a:r>
            <a:br>
              <a:rPr lang="en-US" dirty="0">
                <a:solidFill>
                  <a:srgbClr val="0B49CB"/>
                </a:solidFill>
              </a:rPr>
            </a:br>
            <a:endParaRPr lang="en-US" dirty="0"/>
          </a:p>
        </p:txBody>
      </p:sp>
      <p:sp>
        <p:nvSpPr>
          <p:cNvPr id="3" name="Content Placeholder 2"/>
          <p:cNvSpPr>
            <a:spLocks noGrp="1"/>
          </p:cNvSpPr>
          <p:nvPr>
            <p:ph idx="1"/>
          </p:nvPr>
        </p:nvSpPr>
        <p:spPr/>
        <p:txBody>
          <a:bodyPr/>
          <a:lstStyle/>
          <a:p>
            <a:pPr>
              <a:lnSpc>
                <a:spcPct val="150000"/>
              </a:lnSpc>
            </a:pPr>
            <a:r>
              <a:rPr lang="en-US" sz="1800" dirty="0" smtClean="0">
                <a:solidFill>
                  <a:srgbClr val="1C7DDB"/>
                </a:solidFill>
                <a:latin typeface="IBM Plex Mono SemiBold"/>
              </a:rPr>
              <a:t>The dictionary is converted into </a:t>
            </a:r>
            <a:r>
              <a:rPr lang="en-US" sz="1800" dirty="0" err="1" smtClean="0">
                <a:solidFill>
                  <a:srgbClr val="1C7DDB"/>
                </a:solidFill>
                <a:latin typeface="IBM Plex Mono SemiBold"/>
              </a:rPr>
              <a:t>dataframe</a:t>
            </a:r>
            <a:r>
              <a:rPr lang="en-US" sz="1800" dirty="0" smtClean="0">
                <a:solidFill>
                  <a:srgbClr val="1C7DDB"/>
                </a:solidFill>
                <a:latin typeface="IBM Plex Mono SemiBold"/>
              </a:rPr>
              <a:t> using pandas.</a:t>
            </a:r>
          </a:p>
          <a:p>
            <a:pPr>
              <a:lnSpc>
                <a:spcPct val="150000"/>
              </a:lnSpc>
            </a:pPr>
            <a:r>
              <a:rPr lang="en-US" sz="1800" dirty="0">
                <a:solidFill>
                  <a:srgbClr val="1C7DDB"/>
                </a:solidFill>
                <a:latin typeface="IBM Plex Mono SemiBold"/>
              </a:rPr>
              <a:t>Final </a:t>
            </a:r>
            <a:r>
              <a:rPr lang="en-US" sz="1800" dirty="0" err="1">
                <a:solidFill>
                  <a:srgbClr val="1C7DDB"/>
                </a:solidFill>
                <a:latin typeface="IBM Plex Mono SemiBold"/>
              </a:rPr>
              <a:t>Dataframe</a:t>
            </a:r>
            <a:r>
              <a:rPr lang="en-US" sz="1800" dirty="0">
                <a:solidFill>
                  <a:srgbClr val="1C7DDB"/>
                </a:solidFill>
                <a:latin typeface="IBM Plex Mono SemiBold"/>
              </a:rPr>
              <a:t> is </a:t>
            </a:r>
            <a:r>
              <a:rPr lang="en-US" sz="1800" dirty="0" smtClean="0">
                <a:solidFill>
                  <a:srgbClr val="1C7DDB"/>
                </a:solidFill>
                <a:latin typeface="IBM Plex Mono SemiBold"/>
              </a:rPr>
              <a:t>120 </a:t>
            </a:r>
            <a:r>
              <a:rPr lang="en-US" sz="1800" dirty="0">
                <a:solidFill>
                  <a:srgbClr val="1C7DDB"/>
                </a:solidFill>
                <a:latin typeface="IBM Plex Mono SemiBold"/>
              </a:rPr>
              <a:t>rows × </a:t>
            </a:r>
            <a:r>
              <a:rPr lang="en-US" sz="1800" dirty="0" smtClean="0">
                <a:solidFill>
                  <a:srgbClr val="1C7DDB"/>
                </a:solidFill>
                <a:latin typeface="IBM Plex Mono SemiBold"/>
              </a:rPr>
              <a:t>11 </a:t>
            </a:r>
            <a:r>
              <a:rPr lang="en-US" sz="1800" dirty="0">
                <a:solidFill>
                  <a:srgbClr val="1C7DDB"/>
                </a:solidFill>
                <a:latin typeface="IBM Plex Mono SemiBold"/>
              </a:rPr>
              <a:t>columns in dimension</a:t>
            </a:r>
            <a:r>
              <a:rPr lang="en-US" sz="1800" dirty="0" smtClean="0">
                <a:solidFill>
                  <a:srgbClr val="1C7DDB"/>
                </a:solidFill>
                <a:latin typeface="IBM Plex Mono SemiBold"/>
              </a:rPr>
              <a:t>.</a:t>
            </a:r>
          </a:p>
          <a:p>
            <a:pPr>
              <a:lnSpc>
                <a:spcPct val="150000"/>
              </a:lnSpc>
            </a:pPr>
            <a:r>
              <a:rPr lang="en-US" sz="1800" dirty="0">
                <a:solidFill>
                  <a:srgbClr val="1C7DDB"/>
                </a:solidFill>
                <a:latin typeface="IBM Plex Mono SemiBold"/>
              </a:rPr>
              <a:t>Here </a:t>
            </a:r>
            <a:r>
              <a:rPr lang="en-US" sz="1800" dirty="0" err="1">
                <a:solidFill>
                  <a:srgbClr val="1C7DDB"/>
                </a:solidFill>
                <a:latin typeface="IBM Plex Mono SemiBold"/>
              </a:rPr>
              <a:t>github</a:t>
            </a:r>
            <a:r>
              <a:rPr lang="en-US" sz="1800" dirty="0">
                <a:solidFill>
                  <a:srgbClr val="1C7DDB"/>
                </a:solidFill>
                <a:latin typeface="IBM Plex Mono SemiBold"/>
              </a:rPr>
              <a:t> file link: </a:t>
            </a:r>
            <a:r>
              <a:rPr lang="en-US" sz="1800" dirty="0">
                <a:solidFill>
                  <a:srgbClr val="1C7DDB"/>
                </a:solidFill>
                <a:latin typeface="IBM Plex Mono SemiBold"/>
                <a:hlinkClick r:id="rId3"/>
              </a:rPr>
              <a:t>https://</a:t>
            </a:r>
            <a:r>
              <a:rPr lang="en-US" sz="1800" dirty="0" smtClean="0">
                <a:solidFill>
                  <a:srgbClr val="1C7DDB"/>
                </a:solidFill>
                <a:latin typeface="IBM Plex Mono SemiBold"/>
                <a:hlinkClick r:id="rId3"/>
              </a:rPr>
              <a:t>github.com/rathore793/IBM_capstone_project/blob/main/data_collection_web_scraping.ipynb</a:t>
            </a:r>
            <a:endParaRPr lang="en-US" sz="1800" dirty="0" smtClean="0">
              <a:solidFill>
                <a:srgbClr val="1C7DDB"/>
              </a:solidFill>
              <a:latin typeface="IBM Plex Mono SemiBold"/>
            </a:endParaRPr>
          </a:p>
          <a:p>
            <a:pPr>
              <a:lnSpc>
                <a:spcPct val="150000"/>
              </a:lnSpc>
            </a:pPr>
            <a:endParaRPr lang="en-US" sz="1800" dirty="0" smtClean="0">
              <a:solidFill>
                <a:srgbClr val="1C7DDB"/>
              </a:solidFill>
              <a:latin typeface="IBM Plex Mono SemiBold"/>
            </a:endParaRPr>
          </a:p>
          <a:p>
            <a:pPr>
              <a:lnSpc>
                <a:spcPct val="150000"/>
              </a:lnSpc>
            </a:pPr>
            <a:endParaRPr lang="en-US" sz="1800" dirty="0">
              <a:solidFill>
                <a:srgbClr val="1C7DDB"/>
              </a:solidFill>
              <a:latin typeface="IBM Plex Mono SemiBold"/>
            </a:endParaRPr>
          </a:p>
          <a:p>
            <a:pPr>
              <a:lnSpc>
                <a:spcPct val="150000"/>
              </a:lnSpc>
            </a:pPr>
            <a:endParaRPr lang="en-US" sz="1800" dirty="0" smtClean="0">
              <a:solidFill>
                <a:srgbClr val="1C7DDB"/>
              </a:solidFill>
              <a:latin typeface="IBM Plex Mono SemiBold"/>
            </a:endParaRPr>
          </a:p>
          <a:p>
            <a:pPr>
              <a:lnSpc>
                <a:spcPct val="150000"/>
              </a:lnSpc>
            </a:pPr>
            <a:endParaRPr lang="en-US" sz="1800" dirty="0">
              <a:solidFill>
                <a:srgbClr val="1C7DDB"/>
              </a:solidFill>
              <a:latin typeface="IBM Plex Mono SemiBold"/>
            </a:endParaRPr>
          </a:p>
        </p:txBody>
      </p:sp>
      <p:pic>
        <p:nvPicPr>
          <p:cNvPr id="4" name="Picture 3"/>
          <p:cNvPicPr>
            <a:picLocks noChangeAspect="1"/>
          </p:cNvPicPr>
          <p:nvPr/>
        </p:nvPicPr>
        <p:blipFill>
          <a:blip r:embed="rId4"/>
          <a:stretch>
            <a:fillRect/>
          </a:stretch>
        </p:blipFill>
        <p:spPr>
          <a:xfrm>
            <a:off x="378372" y="4251960"/>
            <a:ext cx="11585028" cy="2255520"/>
          </a:xfrm>
          <a:prstGeom prst="rect">
            <a:avLst/>
          </a:prstGeom>
        </p:spPr>
      </p:pic>
    </p:spTree>
    <p:extLst>
      <p:ext uri="{BB962C8B-B14F-4D97-AF65-F5344CB8AC3E}">
        <p14:creationId xmlns:p14="http://schemas.microsoft.com/office/powerpoint/2010/main" val="20626241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520630"/>
            <a:ext cx="10515600" cy="1325563"/>
          </a:xfrm>
        </p:spPr>
        <p:txBody>
          <a:bodyPr/>
          <a:lstStyle/>
          <a:p>
            <a:r>
              <a:rPr lang="en-US" dirty="0">
                <a:solidFill>
                  <a:srgbClr val="0B49CB"/>
                </a:solidFill>
                <a:latin typeface="Abadi"/>
              </a:rPr>
              <a:t>Data Wrangling</a:t>
            </a:r>
            <a:br>
              <a:rPr lang="en-US" dirty="0">
                <a:solidFill>
                  <a:srgbClr val="0B49CB"/>
                </a:solidFill>
                <a:latin typeface="Abadi"/>
              </a:rPr>
            </a:br>
            <a:endParaRPr lang="en-US" dirty="0"/>
          </a:p>
        </p:txBody>
      </p:sp>
      <p:sp>
        <p:nvSpPr>
          <p:cNvPr id="3" name="Content Placeholder 2"/>
          <p:cNvSpPr>
            <a:spLocks noGrp="1"/>
          </p:cNvSpPr>
          <p:nvPr>
            <p:ph idx="1"/>
          </p:nvPr>
        </p:nvSpPr>
        <p:spPr/>
        <p:txBody>
          <a:bodyPr/>
          <a:lstStyle/>
          <a:p>
            <a:pPr>
              <a:lnSpc>
                <a:spcPct val="150000"/>
              </a:lnSpc>
            </a:pPr>
            <a:r>
              <a:rPr lang="en-US" sz="1800" dirty="0" smtClean="0">
                <a:solidFill>
                  <a:srgbClr val="1C7DDB"/>
                </a:solidFill>
                <a:latin typeface="IBM Plex Mono SemiBold"/>
              </a:rPr>
              <a:t>Further the data is analyzed for missing values or different data type of the columns.</a:t>
            </a:r>
          </a:p>
          <a:p>
            <a:pPr>
              <a:lnSpc>
                <a:spcPct val="150000"/>
              </a:lnSpc>
            </a:pPr>
            <a:r>
              <a:rPr lang="en-US" sz="1800" dirty="0" smtClean="0">
                <a:solidFill>
                  <a:srgbClr val="1C7DDB"/>
                </a:solidFill>
                <a:latin typeface="IBM Plex Mono SemiBold"/>
              </a:rPr>
              <a:t>Then data is analyzed basis the different launch sites, Orbits and launching outcomes.</a:t>
            </a:r>
          </a:p>
          <a:p>
            <a:pPr>
              <a:lnSpc>
                <a:spcPct val="150000"/>
              </a:lnSpc>
            </a:pPr>
            <a:r>
              <a:rPr lang="en-US" sz="1800" dirty="0" smtClean="0">
                <a:solidFill>
                  <a:srgbClr val="1C7DDB"/>
                </a:solidFill>
                <a:latin typeface="IBM Plex Mono SemiBold"/>
              </a:rPr>
              <a:t>Another column is added with name class which indicate the outcome of the launch, Success is 1 and Failure is 0.</a:t>
            </a:r>
          </a:p>
          <a:p>
            <a:pPr>
              <a:lnSpc>
                <a:spcPct val="150000"/>
              </a:lnSpc>
            </a:pPr>
            <a:r>
              <a:rPr lang="en-US" sz="1800" dirty="0">
                <a:solidFill>
                  <a:srgbClr val="1C7DDB"/>
                </a:solidFill>
                <a:latin typeface="IBM Plex Mono SemiBold"/>
              </a:rPr>
              <a:t>Here </a:t>
            </a:r>
            <a:r>
              <a:rPr lang="en-US" sz="1800" dirty="0" err="1">
                <a:solidFill>
                  <a:srgbClr val="1C7DDB"/>
                </a:solidFill>
                <a:latin typeface="IBM Plex Mono SemiBold"/>
              </a:rPr>
              <a:t>github</a:t>
            </a:r>
            <a:r>
              <a:rPr lang="en-US" sz="1800" dirty="0">
                <a:solidFill>
                  <a:srgbClr val="1C7DDB"/>
                </a:solidFill>
                <a:latin typeface="IBM Plex Mono SemiBold"/>
              </a:rPr>
              <a:t> file link: </a:t>
            </a:r>
            <a:r>
              <a:rPr lang="en-US" sz="1800" dirty="0" smtClean="0">
                <a:solidFill>
                  <a:srgbClr val="1C7DDB"/>
                </a:solidFill>
                <a:latin typeface="IBM Plex Mono SemiBold"/>
                <a:hlinkClick r:id="rId3"/>
              </a:rPr>
              <a:t>https</a:t>
            </a:r>
            <a:r>
              <a:rPr lang="en-US" sz="1800" dirty="0">
                <a:solidFill>
                  <a:srgbClr val="1C7DDB"/>
                </a:solidFill>
                <a:latin typeface="IBM Plex Mono SemiBold"/>
                <a:hlinkClick r:id="rId3"/>
              </a:rPr>
              <a:t>://</a:t>
            </a:r>
            <a:r>
              <a:rPr lang="en-US" sz="1800" dirty="0" smtClean="0">
                <a:solidFill>
                  <a:srgbClr val="1C7DDB"/>
                </a:solidFill>
                <a:latin typeface="IBM Plex Mono SemiBold"/>
                <a:hlinkClick r:id="rId3"/>
              </a:rPr>
              <a:t>github.com/rathore793/IBM_capstone_project/blob/main/EDA.ipynb</a:t>
            </a:r>
            <a:endParaRPr lang="en-US" sz="1800" dirty="0" smtClean="0">
              <a:solidFill>
                <a:srgbClr val="1C7DDB"/>
              </a:solidFill>
              <a:latin typeface="IBM Plex Mono SemiBold"/>
            </a:endParaRPr>
          </a:p>
          <a:p>
            <a:pPr>
              <a:lnSpc>
                <a:spcPct val="150000"/>
              </a:lnSpc>
            </a:pPr>
            <a:endParaRPr lang="en-US" sz="1800" dirty="0" smtClean="0">
              <a:solidFill>
                <a:srgbClr val="1C7DDB"/>
              </a:solidFill>
              <a:latin typeface="IBM Plex Mono SemiBold"/>
            </a:endParaRPr>
          </a:p>
        </p:txBody>
      </p:sp>
    </p:spTree>
    <p:extLst>
      <p:ext uri="{BB962C8B-B14F-4D97-AF65-F5344CB8AC3E}">
        <p14:creationId xmlns:p14="http://schemas.microsoft.com/office/powerpoint/2010/main" val="28528362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520630"/>
            <a:ext cx="10515600" cy="1325563"/>
          </a:xfrm>
        </p:spPr>
        <p:txBody>
          <a:bodyPr/>
          <a:lstStyle/>
          <a:p>
            <a:r>
              <a:rPr lang="en-US" dirty="0">
                <a:solidFill>
                  <a:srgbClr val="0B49CB"/>
                </a:solidFill>
                <a:latin typeface="Abadi"/>
              </a:rPr>
              <a:t>EDA with Data Visualization</a:t>
            </a:r>
            <a:br>
              <a:rPr lang="en-US" dirty="0">
                <a:solidFill>
                  <a:srgbClr val="0B49CB"/>
                </a:solidFill>
                <a:latin typeface="Abadi"/>
              </a:rPr>
            </a:br>
            <a:endParaRPr lang="en-US" dirty="0"/>
          </a:p>
        </p:txBody>
      </p:sp>
      <p:sp>
        <p:nvSpPr>
          <p:cNvPr id="3" name="Content Placeholder 2"/>
          <p:cNvSpPr>
            <a:spLocks noGrp="1"/>
          </p:cNvSpPr>
          <p:nvPr>
            <p:ph idx="1"/>
          </p:nvPr>
        </p:nvSpPr>
        <p:spPr/>
        <p:txBody>
          <a:bodyPr/>
          <a:lstStyle/>
          <a:p>
            <a:pPr>
              <a:lnSpc>
                <a:spcPct val="150000"/>
              </a:lnSpc>
            </a:pPr>
            <a:r>
              <a:rPr lang="en-US" sz="1800" dirty="0" smtClean="0">
                <a:solidFill>
                  <a:srgbClr val="1C7DDB"/>
                </a:solidFill>
                <a:latin typeface="IBM Plex Mono SemiBold"/>
              </a:rPr>
              <a:t>Exploratory Data Analysis is performed using pandas and </a:t>
            </a:r>
            <a:r>
              <a:rPr lang="en-US" sz="1800" dirty="0" err="1" smtClean="0">
                <a:solidFill>
                  <a:srgbClr val="1C7DDB"/>
                </a:solidFill>
                <a:latin typeface="IBM Plex Mono SemiBold"/>
              </a:rPr>
              <a:t>matplotlib</a:t>
            </a:r>
            <a:r>
              <a:rPr lang="en-US" sz="1800" dirty="0" smtClean="0">
                <a:solidFill>
                  <a:srgbClr val="1C7DDB"/>
                </a:solidFill>
                <a:latin typeface="IBM Plex Mono SemiBold"/>
              </a:rPr>
              <a:t>.</a:t>
            </a:r>
          </a:p>
          <a:p>
            <a:pPr>
              <a:lnSpc>
                <a:spcPct val="150000"/>
              </a:lnSpc>
            </a:pPr>
            <a:r>
              <a:rPr lang="en-US" sz="1800" dirty="0" smtClean="0">
                <a:solidFill>
                  <a:srgbClr val="1C7DDB"/>
                </a:solidFill>
                <a:latin typeface="IBM Plex Mono SemiBold"/>
              </a:rPr>
              <a:t>Scatter plot is created for visualize correlation between different features and launch outcomes.</a:t>
            </a:r>
          </a:p>
          <a:p>
            <a:pPr>
              <a:lnSpc>
                <a:spcPct val="150000"/>
              </a:lnSpc>
            </a:pPr>
            <a:r>
              <a:rPr lang="en-US" sz="1800" dirty="0" smtClean="0">
                <a:solidFill>
                  <a:srgbClr val="1C7DDB"/>
                </a:solidFill>
                <a:latin typeface="IBM Plex Mono SemiBold"/>
              </a:rPr>
              <a:t>Bar plot is created to visualize the orbit relation with the success rate.</a:t>
            </a:r>
          </a:p>
          <a:p>
            <a:pPr>
              <a:lnSpc>
                <a:spcPct val="150000"/>
              </a:lnSpc>
            </a:pPr>
            <a:r>
              <a:rPr lang="en-US" sz="1800" dirty="0" smtClean="0">
                <a:solidFill>
                  <a:srgbClr val="1C7DDB"/>
                </a:solidFill>
                <a:latin typeface="IBM Plex Mono SemiBold"/>
              </a:rPr>
              <a:t>Line plot is created to visualize the change in success rate over the year.</a:t>
            </a:r>
          </a:p>
          <a:p>
            <a:pPr>
              <a:lnSpc>
                <a:spcPct val="150000"/>
              </a:lnSpc>
            </a:pPr>
            <a:r>
              <a:rPr lang="en-US" sz="1800" dirty="0" smtClean="0">
                <a:solidFill>
                  <a:srgbClr val="1C7DDB"/>
                </a:solidFill>
                <a:latin typeface="IBM Plex Mono SemiBold"/>
              </a:rPr>
              <a:t>Here’s the </a:t>
            </a:r>
            <a:r>
              <a:rPr lang="en-US" sz="1800" dirty="0" err="1" smtClean="0">
                <a:solidFill>
                  <a:srgbClr val="1C7DDB"/>
                </a:solidFill>
                <a:latin typeface="IBM Plex Mono SemiBold"/>
              </a:rPr>
              <a:t>github</a:t>
            </a:r>
            <a:r>
              <a:rPr lang="en-US" sz="1800" dirty="0">
                <a:solidFill>
                  <a:srgbClr val="1C7DDB"/>
                </a:solidFill>
                <a:latin typeface="IBM Plex Mono SemiBold"/>
              </a:rPr>
              <a:t> link</a:t>
            </a:r>
            <a:r>
              <a:rPr lang="en-US" sz="1800" dirty="0" smtClean="0">
                <a:solidFill>
                  <a:srgbClr val="1C7DDB"/>
                </a:solidFill>
                <a:latin typeface="IBM Plex Mono SemiBold"/>
              </a:rPr>
              <a:t>: </a:t>
            </a:r>
            <a:r>
              <a:rPr lang="en-US" sz="1800" dirty="0" smtClean="0">
                <a:solidFill>
                  <a:srgbClr val="1C7DDB"/>
                </a:solidFill>
                <a:latin typeface="IBM Plex Mono SemiBold"/>
                <a:hlinkClick r:id="rId3"/>
              </a:rPr>
              <a:t>https</a:t>
            </a:r>
            <a:r>
              <a:rPr lang="en-US" sz="1800" dirty="0">
                <a:solidFill>
                  <a:srgbClr val="1C7DDB"/>
                </a:solidFill>
                <a:latin typeface="IBM Plex Mono SemiBold"/>
                <a:hlinkClick r:id="rId3"/>
              </a:rPr>
              <a:t>://</a:t>
            </a:r>
            <a:r>
              <a:rPr lang="en-US" sz="1800" dirty="0" smtClean="0">
                <a:solidFill>
                  <a:srgbClr val="1C7DDB"/>
                </a:solidFill>
                <a:latin typeface="IBM Plex Mono SemiBold"/>
                <a:hlinkClick r:id="rId3"/>
              </a:rPr>
              <a:t>github.com/rathore793/IBM_capstone_project/blob/main/EDA_with_visualization.ipynb</a:t>
            </a:r>
            <a:endParaRPr lang="en-US" sz="1800" dirty="0" smtClean="0">
              <a:solidFill>
                <a:srgbClr val="1C7DDB"/>
              </a:solidFill>
              <a:latin typeface="IBM Plex Mono SemiBold"/>
            </a:endParaRPr>
          </a:p>
          <a:p>
            <a:pPr>
              <a:lnSpc>
                <a:spcPct val="150000"/>
              </a:lnSpc>
            </a:pPr>
            <a:endParaRPr lang="en-US" sz="1800" dirty="0" smtClean="0">
              <a:solidFill>
                <a:srgbClr val="1C7DDB"/>
              </a:solidFill>
              <a:latin typeface="IBM Plex Mono SemiBold"/>
            </a:endParaRPr>
          </a:p>
          <a:p>
            <a:pPr marL="0" indent="0">
              <a:lnSpc>
                <a:spcPct val="150000"/>
              </a:lnSpc>
              <a:buNone/>
            </a:pPr>
            <a:endParaRPr lang="en-US" sz="1800" dirty="0">
              <a:solidFill>
                <a:srgbClr val="1C7DDB"/>
              </a:solidFill>
              <a:latin typeface="IBM Plex Mono SemiBold"/>
            </a:endParaRPr>
          </a:p>
          <a:p>
            <a:pPr>
              <a:lnSpc>
                <a:spcPct val="150000"/>
              </a:lnSpc>
            </a:pPr>
            <a:endParaRPr lang="en-US" sz="1800" dirty="0">
              <a:solidFill>
                <a:srgbClr val="1C7DDB"/>
              </a:solidFill>
              <a:latin typeface="IBM Plex Mono SemiBold"/>
            </a:endParaRPr>
          </a:p>
        </p:txBody>
      </p:sp>
    </p:spTree>
    <p:extLst>
      <p:ext uri="{BB962C8B-B14F-4D97-AF65-F5344CB8AC3E}">
        <p14:creationId xmlns:p14="http://schemas.microsoft.com/office/powerpoint/2010/main" val="26816424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533883"/>
            <a:ext cx="10515600" cy="1325563"/>
          </a:xfrm>
        </p:spPr>
        <p:txBody>
          <a:bodyPr/>
          <a:lstStyle/>
          <a:p>
            <a:r>
              <a:rPr lang="en-US" dirty="0">
                <a:solidFill>
                  <a:srgbClr val="0B49CB"/>
                </a:solidFill>
                <a:latin typeface="Abadi"/>
              </a:rPr>
              <a:t>EDA with SQL</a:t>
            </a:r>
            <a:r>
              <a:rPr lang="en-US" dirty="0">
                <a:solidFill>
                  <a:srgbClr val="0B49CB"/>
                </a:solidFill>
              </a:rPr>
              <a:t/>
            </a:r>
            <a:br>
              <a:rPr lang="en-US" dirty="0">
                <a:solidFill>
                  <a:srgbClr val="0B49CB"/>
                </a:solidFill>
              </a:rPr>
            </a:br>
            <a:endParaRPr lang="en-US" dirty="0"/>
          </a:p>
        </p:txBody>
      </p:sp>
      <p:sp>
        <p:nvSpPr>
          <p:cNvPr id="3" name="Content Placeholder 2"/>
          <p:cNvSpPr>
            <a:spLocks noGrp="1"/>
          </p:cNvSpPr>
          <p:nvPr>
            <p:ph idx="1"/>
          </p:nvPr>
        </p:nvSpPr>
        <p:spPr/>
        <p:txBody>
          <a:bodyPr/>
          <a:lstStyle/>
          <a:p>
            <a:pPr lvl="0">
              <a:lnSpc>
                <a:spcPct val="150000"/>
              </a:lnSpc>
            </a:pPr>
            <a:r>
              <a:rPr lang="en-US" sz="1800" dirty="0">
                <a:solidFill>
                  <a:srgbClr val="1C7DDB"/>
                </a:solidFill>
                <a:latin typeface="IBM Plex Mono SemiBold"/>
              </a:rPr>
              <a:t>SQL is used to find the insights of the data as mentioned below:</a:t>
            </a:r>
          </a:p>
          <a:p>
            <a:pPr lvl="3">
              <a:lnSpc>
                <a:spcPct val="150000"/>
              </a:lnSpc>
            </a:pPr>
            <a:r>
              <a:rPr lang="en-US" dirty="0">
                <a:solidFill>
                  <a:srgbClr val="1C7DDB"/>
                </a:solidFill>
                <a:latin typeface="IBM Plex Mono SemiBold"/>
              </a:rPr>
              <a:t>To find the names of all different sites.</a:t>
            </a:r>
          </a:p>
          <a:p>
            <a:pPr lvl="3">
              <a:lnSpc>
                <a:spcPct val="150000"/>
              </a:lnSpc>
            </a:pPr>
            <a:r>
              <a:rPr lang="en-US" dirty="0">
                <a:solidFill>
                  <a:srgbClr val="1C7DDB"/>
                </a:solidFill>
                <a:latin typeface="IBM Plex Mono SemiBold"/>
              </a:rPr>
              <a:t>Which booster version carried the maximum payload.</a:t>
            </a:r>
          </a:p>
          <a:p>
            <a:pPr lvl="3">
              <a:lnSpc>
                <a:spcPct val="150000"/>
              </a:lnSpc>
            </a:pPr>
            <a:r>
              <a:rPr lang="en-US" dirty="0">
                <a:solidFill>
                  <a:srgbClr val="1C7DDB"/>
                </a:solidFill>
                <a:latin typeface="IBM Plex Mono SemiBold"/>
              </a:rPr>
              <a:t>What is the date of first successful launch.</a:t>
            </a:r>
          </a:p>
          <a:p>
            <a:pPr lvl="3">
              <a:lnSpc>
                <a:spcPct val="150000"/>
              </a:lnSpc>
            </a:pPr>
            <a:r>
              <a:rPr lang="en-US" dirty="0">
                <a:solidFill>
                  <a:srgbClr val="1C7DDB"/>
                </a:solidFill>
                <a:latin typeface="IBM Plex Mono SemiBold"/>
              </a:rPr>
              <a:t>Count of total number of successful and failed outcomes.</a:t>
            </a:r>
          </a:p>
          <a:p>
            <a:pPr lvl="3">
              <a:lnSpc>
                <a:spcPct val="150000"/>
              </a:lnSpc>
            </a:pPr>
            <a:r>
              <a:rPr lang="en-US" dirty="0">
                <a:solidFill>
                  <a:srgbClr val="1C7DDB"/>
                </a:solidFill>
                <a:latin typeface="IBM Plex Mono SemiBold"/>
              </a:rPr>
              <a:t>Name of Booster version and Sites with failed outcomes.</a:t>
            </a:r>
          </a:p>
          <a:p>
            <a:pPr lvl="3">
              <a:lnSpc>
                <a:spcPct val="150000"/>
              </a:lnSpc>
            </a:pPr>
            <a:r>
              <a:rPr lang="en-US" dirty="0">
                <a:solidFill>
                  <a:srgbClr val="1C7DDB"/>
                </a:solidFill>
                <a:latin typeface="IBM Plex Mono SemiBold"/>
              </a:rPr>
              <a:t>Average payload mass carried by specific booster version, etc.</a:t>
            </a:r>
          </a:p>
          <a:p>
            <a:pPr>
              <a:lnSpc>
                <a:spcPct val="150000"/>
              </a:lnSpc>
            </a:pPr>
            <a:r>
              <a:rPr lang="en-US" sz="1800" dirty="0">
                <a:solidFill>
                  <a:srgbClr val="1C7DDB"/>
                </a:solidFill>
                <a:latin typeface="IBM Plex Mono SemiBold"/>
              </a:rPr>
              <a:t>Here’s </a:t>
            </a:r>
            <a:r>
              <a:rPr lang="en-US" sz="1800" dirty="0" err="1">
                <a:solidFill>
                  <a:srgbClr val="1C7DDB"/>
                </a:solidFill>
                <a:latin typeface="IBM Plex Mono SemiBold"/>
              </a:rPr>
              <a:t>Github</a:t>
            </a:r>
            <a:r>
              <a:rPr lang="en-US" sz="1800" dirty="0">
                <a:solidFill>
                  <a:srgbClr val="1C7DDB"/>
                </a:solidFill>
                <a:latin typeface="IBM Plex Mono SemiBold"/>
              </a:rPr>
              <a:t> link: </a:t>
            </a:r>
            <a:r>
              <a:rPr lang="en-US" sz="1800" dirty="0">
                <a:solidFill>
                  <a:srgbClr val="1C7DDB"/>
                </a:solidFill>
                <a:latin typeface="IBM Plex Mono SemiBold"/>
                <a:hlinkClick r:id="rId3"/>
              </a:rPr>
              <a:t>https://</a:t>
            </a:r>
            <a:r>
              <a:rPr lang="en-US" sz="1800" dirty="0" smtClean="0">
                <a:solidFill>
                  <a:srgbClr val="1C7DDB"/>
                </a:solidFill>
                <a:latin typeface="IBM Plex Mono SemiBold"/>
                <a:hlinkClick r:id="rId3"/>
              </a:rPr>
              <a:t>github.com/rathore793/IBM_capstone_project/blob/main/EDA_using_SQL.ipynb</a:t>
            </a:r>
            <a:endParaRPr lang="en-US" sz="1800" dirty="0" smtClean="0">
              <a:solidFill>
                <a:srgbClr val="1C7DDB"/>
              </a:solidFill>
              <a:latin typeface="IBM Plex Mono SemiBold"/>
            </a:endParaRPr>
          </a:p>
        </p:txBody>
      </p:sp>
    </p:spTree>
    <p:extLst>
      <p:ext uri="{BB962C8B-B14F-4D97-AF65-F5344CB8AC3E}">
        <p14:creationId xmlns:p14="http://schemas.microsoft.com/office/powerpoint/2010/main" val="42773953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533883"/>
            <a:ext cx="10515600" cy="1325563"/>
          </a:xfrm>
        </p:spPr>
        <p:txBody>
          <a:bodyPr/>
          <a:lstStyle/>
          <a:p>
            <a:r>
              <a:rPr lang="en-US" dirty="0">
                <a:solidFill>
                  <a:srgbClr val="0B49CB"/>
                </a:solidFill>
                <a:latin typeface="Abadi"/>
              </a:rPr>
              <a:t>Build an Interactive Map with Folium</a:t>
            </a:r>
            <a:r>
              <a:rPr lang="en-US" dirty="0">
                <a:solidFill>
                  <a:srgbClr val="0B49CB"/>
                </a:solidFill>
              </a:rPr>
              <a:t/>
            </a:r>
            <a:br>
              <a:rPr lang="en-US" dirty="0">
                <a:solidFill>
                  <a:srgbClr val="0B49CB"/>
                </a:solidFill>
              </a:rPr>
            </a:br>
            <a:endParaRPr lang="en-US" dirty="0"/>
          </a:p>
        </p:txBody>
      </p:sp>
      <p:sp>
        <p:nvSpPr>
          <p:cNvPr id="3" name="Content Placeholder 2"/>
          <p:cNvSpPr>
            <a:spLocks noGrp="1"/>
          </p:cNvSpPr>
          <p:nvPr>
            <p:ph idx="1"/>
          </p:nvPr>
        </p:nvSpPr>
        <p:spPr/>
        <p:txBody>
          <a:bodyPr/>
          <a:lstStyle/>
          <a:p>
            <a:pPr>
              <a:lnSpc>
                <a:spcPct val="150000"/>
              </a:lnSpc>
            </a:pPr>
            <a:r>
              <a:rPr lang="en-US" sz="1800" dirty="0" smtClean="0">
                <a:solidFill>
                  <a:srgbClr val="1C7DDB"/>
                </a:solidFill>
                <a:latin typeface="IBM Plex Mono SemiBold"/>
              </a:rPr>
              <a:t>All sites are marked on the map with latitudes and </a:t>
            </a:r>
            <a:r>
              <a:rPr lang="en-US" sz="1800" dirty="0" smtClean="0">
                <a:solidFill>
                  <a:srgbClr val="1C7DDB"/>
                </a:solidFill>
                <a:latin typeface="IBM Plex Mono SemiBold"/>
              </a:rPr>
              <a:t>longitudes </a:t>
            </a:r>
            <a:r>
              <a:rPr lang="en-US" sz="1800" dirty="0" smtClean="0">
                <a:solidFill>
                  <a:srgbClr val="1C7DDB"/>
                </a:solidFill>
                <a:latin typeface="IBM Plex Mono SemiBold"/>
              </a:rPr>
              <a:t>with circle and marker as the name of the launch sites.</a:t>
            </a:r>
          </a:p>
          <a:p>
            <a:pPr>
              <a:lnSpc>
                <a:spcPct val="150000"/>
              </a:lnSpc>
            </a:pPr>
            <a:r>
              <a:rPr lang="en-US" sz="1800" dirty="0" smtClean="0">
                <a:solidFill>
                  <a:srgbClr val="1C7DDB"/>
                </a:solidFill>
                <a:latin typeface="IBM Plex Mono SemiBold"/>
              </a:rPr>
              <a:t>Marker cluster is created with color coding, as red showing failed outcome and green as successful.</a:t>
            </a:r>
          </a:p>
          <a:p>
            <a:pPr>
              <a:lnSpc>
                <a:spcPct val="150000"/>
              </a:lnSpc>
            </a:pPr>
            <a:r>
              <a:rPr lang="en-US" sz="1800" dirty="0" smtClean="0">
                <a:solidFill>
                  <a:srgbClr val="1C7DDB"/>
                </a:solidFill>
                <a:latin typeface="IBM Plex Mono SemiBold"/>
              </a:rPr>
              <a:t>Distance is calculated with its proximities such as coastline, railway line, city and highway, to check whether the launch sites are kept at the safe distance from  proximities.</a:t>
            </a:r>
          </a:p>
          <a:p>
            <a:pPr>
              <a:lnSpc>
                <a:spcPct val="150000"/>
              </a:lnSpc>
            </a:pPr>
            <a:r>
              <a:rPr lang="en-US" sz="1800" dirty="0" smtClean="0">
                <a:solidFill>
                  <a:srgbClr val="1C7DDB"/>
                </a:solidFill>
                <a:latin typeface="IBM Plex Mono SemiBold"/>
              </a:rPr>
              <a:t>Here’s </a:t>
            </a:r>
            <a:r>
              <a:rPr lang="en-US" sz="1800" dirty="0" err="1" smtClean="0">
                <a:solidFill>
                  <a:srgbClr val="1C7DDB"/>
                </a:solidFill>
                <a:latin typeface="IBM Plex Mono SemiBold"/>
              </a:rPr>
              <a:t>github</a:t>
            </a:r>
            <a:r>
              <a:rPr lang="en-US" sz="1800" dirty="0">
                <a:solidFill>
                  <a:srgbClr val="1C7DDB"/>
                </a:solidFill>
                <a:latin typeface="IBM Plex Mono SemiBold"/>
              </a:rPr>
              <a:t> link: https://github.com/rathore793/IBM_capstone_project/blob/main/Interactive%20Visual%20Analytics.ipynb</a:t>
            </a:r>
          </a:p>
        </p:txBody>
      </p:sp>
    </p:spTree>
    <p:extLst>
      <p:ext uri="{BB962C8B-B14F-4D97-AF65-F5344CB8AC3E}">
        <p14:creationId xmlns:p14="http://schemas.microsoft.com/office/powerpoint/2010/main" val="386808584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603664"/>
            <a:ext cx="10515600" cy="1325563"/>
          </a:xfrm>
        </p:spPr>
        <p:txBody>
          <a:body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br>
              <a:rPr lang="en-US" dirty="0">
                <a:solidFill>
                  <a:srgbClr val="0B49CB"/>
                </a:solidFill>
                <a:latin typeface="Abadi"/>
              </a:rPr>
            </a:br>
            <a:endParaRPr lang="en-US" dirty="0"/>
          </a:p>
        </p:txBody>
      </p:sp>
      <p:sp>
        <p:nvSpPr>
          <p:cNvPr id="3" name="Content Placeholder 2"/>
          <p:cNvSpPr>
            <a:spLocks noGrp="1"/>
          </p:cNvSpPr>
          <p:nvPr>
            <p:ph idx="1"/>
          </p:nvPr>
        </p:nvSpPr>
        <p:spPr>
          <a:xfrm>
            <a:off x="838200" y="1463040"/>
            <a:ext cx="10515600" cy="4713923"/>
          </a:xfrm>
        </p:spPr>
        <p:txBody>
          <a:bodyPr/>
          <a:lstStyle/>
          <a:p>
            <a:pPr>
              <a:lnSpc>
                <a:spcPct val="150000"/>
              </a:lnSpc>
            </a:pPr>
            <a:r>
              <a:rPr lang="en-US" sz="1800" dirty="0" smtClean="0">
                <a:solidFill>
                  <a:srgbClr val="1C7DDB"/>
                </a:solidFill>
                <a:latin typeface="IBM Plex Mono SemiBold"/>
              </a:rPr>
              <a:t>We have created a dashboard with a dropdown menu to select the site name, range slider to select the range of payload mass, a pie chart to show success rate and scatter plot to show successful outcome basis the payload mass, booster version and name of the site.</a:t>
            </a:r>
          </a:p>
          <a:p>
            <a:pPr>
              <a:lnSpc>
                <a:spcPct val="150000"/>
              </a:lnSpc>
            </a:pPr>
            <a:r>
              <a:rPr lang="en-US" sz="1800" dirty="0" smtClean="0">
                <a:solidFill>
                  <a:srgbClr val="1C7DDB"/>
                </a:solidFill>
                <a:latin typeface="IBM Plex Mono SemiBold"/>
              </a:rPr>
              <a:t>All site data is show by default so that we can compare the success rate of all the sites.</a:t>
            </a:r>
          </a:p>
          <a:p>
            <a:pPr>
              <a:lnSpc>
                <a:spcPct val="150000"/>
              </a:lnSpc>
            </a:pPr>
            <a:r>
              <a:rPr lang="en-US" sz="1800" dirty="0" smtClean="0">
                <a:solidFill>
                  <a:srgbClr val="1C7DDB"/>
                </a:solidFill>
                <a:latin typeface="IBM Plex Mono SemiBold"/>
              </a:rPr>
              <a:t>Scatter plot helps in knowing what payload mass is having highest success rate for </a:t>
            </a:r>
            <a:r>
              <a:rPr lang="en-US" sz="1800" dirty="0" smtClean="0">
                <a:solidFill>
                  <a:srgbClr val="1C7DDB"/>
                </a:solidFill>
                <a:latin typeface="IBM Plex Mono SemiBold"/>
              </a:rPr>
              <a:t>particular </a:t>
            </a:r>
            <a:r>
              <a:rPr lang="en-US" sz="1800" dirty="0" smtClean="0">
                <a:solidFill>
                  <a:srgbClr val="1C7DDB"/>
                </a:solidFill>
                <a:latin typeface="IBM Plex Mono SemiBold"/>
              </a:rPr>
              <a:t>site.</a:t>
            </a:r>
          </a:p>
          <a:p>
            <a:pPr>
              <a:lnSpc>
                <a:spcPct val="150000"/>
              </a:lnSpc>
            </a:pPr>
            <a:r>
              <a:rPr lang="en-US" sz="1800" dirty="0" smtClean="0">
                <a:solidFill>
                  <a:srgbClr val="1C7DDB"/>
                </a:solidFill>
                <a:latin typeface="IBM Plex Mono SemiBold"/>
              </a:rPr>
              <a:t>Here’s the </a:t>
            </a:r>
            <a:r>
              <a:rPr lang="en-US" sz="1800" dirty="0" err="1" smtClean="0">
                <a:solidFill>
                  <a:srgbClr val="1C7DDB"/>
                </a:solidFill>
                <a:latin typeface="IBM Plex Mono SemiBold"/>
              </a:rPr>
              <a:t>github</a:t>
            </a:r>
            <a:r>
              <a:rPr lang="en-US" sz="1800" dirty="0" smtClean="0">
                <a:solidFill>
                  <a:srgbClr val="1C7DDB"/>
                </a:solidFill>
                <a:latin typeface="IBM Plex Mono SemiBold"/>
              </a:rPr>
              <a:t> link for its </a:t>
            </a:r>
            <a:r>
              <a:rPr lang="en-US" sz="1800" dirty="0">
                <a:solidFill>
                  <a:srgbClr val="1C7DDB"/>
                </a:solidFill>
                <a:latin typeface="IBM Plex Mono SemiBold"/>
              </a:rPr>
              <a:t>python script: </a:t>
            </a:r>
            <a:r>
              <a:rPr lang="en-US" sz="1800" dirty="0">
                <a:solidFill>
                  <a:srgbClr val="1C7DDB"/>
                </a:solidFill>
                <a:latin typeface="IBM Plex Mono SemiBold"/>
                <a:hlinkClick r:id="rId3"/>
              </a:rPr>
              <a:t>https://</a:t>
            </a:r>
            <a:r>
              <a:rPr lang="en-US" sz="1800" dirty="0" smtClean="0">
                <a:solidFill>
                  <a:srgbClr val="1C7DDB"/>
                </a:solidFill>
                <a:latin typeface="IBM Plex Mono SemiBold"/>
                <a:hlinkClick r:id="rId3"/>
              </a:rPr>
              <a:t>github.com/rathore793/IBM_capstone_project/blob/main/spacex_dash_app.py</a:t>
            </a:r>
            <a:endParaRPr lang="en-US" sz="1800" dirty="0" smtClean="0">
              <a:solidFill>
                <a:srgbClr val="1C7DDB"/>
              </a:solidFill>
              <a:latin typeface="IBM Plex Mono SemiBold"/>
            </a:endParaRPr>
          </a:p>
          <a:p>
            <a:pPr>
              <a:lnSpc>
                <a:spcPct val="150000"/>
              </a:lnSpc>
            </a:pPr>
            <a:endParaRPr lang="en-US" sz="1800" dirty="0">
              <a:solidFill>
                <a:srgbClr val="1C7DDB"/>
              </a:solidFill>
              <a:latin typeface="IBM Plex Mono SemiBold"/>
            </a:endParaRPr>
          </a:p>
          <a:p>
            <a:pPr>
              <a:lnSpc>
                <a:spcPct val="150000"/>
              </a:lnSpc>
            </a:pPr>
            <a:endParaRPr lang="en-US" sz="1800" dirty="0">
              <a:solidFill>
                <a:srgbClr val="1C7DDB"/>
              </a:solidFill>
              <a:latin typeface="IBM Plex Mono SemiBold"/>
            </a:endParaRPr>
          </a:p>
        </p:txBody>
      </p:sp>
    </p:spTree>
    <p:extLst>
      <p:ext uri="{BB962C8B-B14F-4D97-AF65-F5344CB8AC3E}">
        <p14:creationId xmlns:p14="http://schemas.microsoft.com/office/powerpoint/2010/main" val="12833282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520630"/>
            <a:ext cx="10515600" cy="1325563"/>
          </a:xfrm>
        </p:spPr>
        <p:txBody>
          <a:bodyPr/>
          <a:lstStyle/>
          <a:p>
            <a:r>
              <a:rPr lang="en-US" dirty="0">
                <a:solidFill>
                  <a:srgbClr val="0B49CB"/>
                </a:solidFill>
                <a:latin typeface="Abadi"/>
              </a:rPr>
              <a:t>Predictive </a:t>
            </a:r>
            <a:r>
              <a:rPr lang="en-US" dirty="0" smtClean="0">
                <a:solidFill>
                  <a:srgbClr val="0B49CB"/>
                </a:solidFill>
                <a:latin typeface="Abadi"/>
              </a:rPr>
              <a:t>Analysis</a:t>
            </a:r>
            <a:r>
              <a:rPr lang="en-US" dirty="0">
                <a:solidFill>
                  <a:srgbClr val="0B49CB"/>
                </a:solidFill>
                <a:latin typeface="Abadi"/>
              </a:rPr>
              <a:t/>
            </a:r>
            <a:br>
              <a:rPr lang="en-US" dirty="0">
                <a:solidFill>
                  <a:srgbClr val="0B49CB"/>
                </a:solidFill>
                <a:latin typeface="Abadi"/>
              </a:rPr>
            </a:br>
            <a:endParaRPr lang="en-US" dirty="0"/>
          </a:p>
        </p:txBody>
      </p:sp>
      <p:sp>
        <p:nvSpPr>
          <p:cNvPr id="3" name="Content Placeholder 2"/>
          <p:cNvSpPr>
            <a:spLocks noGrp="1"/>
          </p:cNvSpPr>
          <p:nvPr>
            <p:ph idx="1"/>
          </p:nvPr>
        </p:nvSpPr>
        <p:spPr/>
        <p:txBody>
          <a:bodyPr/>
          <a:lstStyle/>
          <a:p>
            <a:pPr>
              <a:lnSpc>
                <a:spcPct val="150000"/>
              </a:lnSpc>
            </a:pPr>
            <a:r>
              <a:rPr lang="en-US" sz="1800" dirty="0" smtClean="0">
                <a:solidFill>
                  <a:srgbClr val="1C7DDB"/>
                </a:solidFill>
                <a:latin typeface="IBM Plex Mono SemiBold"/>
              </a:rPr>
              <a:t>Data is loaded, standardized and split into training and testing dataset.</a:t>
            </a:r>
          </a:p>
          <a:p>
            <a:pPr>
              <a:lnSpc>
                <a:spcPct val="150000"/>
              </a:lnSpc>
            </a:pPr>
            <a:r>
              <a:rPr lang="en-US" sz="1800" dirty="0" smtClean="0">
                <a:solidFill>
                  <a:srgbClr val="1C7DDB"/>
                </a:solidFill>
                <a:latin typeface="IBM Plex Mono SemiBold"/>
              </a:rPr>
              <a:t>Objects were created for Logistic Regression, </a:t>
            </a:r>
            <a:r>
              <a:rPr lang="en-US" sz="1800" dirty="0" smtClean="0">
                <a:solidFill>
                  <a:srgbClr val="1C7DDB"/>
                </a:solidFill>
                <a:latin typeface="IBM Plex Mono SemiBold"/>
              </a:rPr>
              <a:t>Support </a:t>
            </a:r>
            <a:r>
              <a:rPr lang="en-US" sz="1800" dirty="0" smtClean="0">
                <a:solidFill>
                  <a:srgbClr val="1C7DDB"/>
                </a:solidFill>
                <a:latin typeface="IBM Plex Mono SemiBold"/>
              </a:rPr>
              <a:t>Vector Machine, Decision Tree and K Nearest </a:t>
            </a:r>
            <a:r>
              <a:rPr lang="en-US" sz="1800" dirty="0" smtClean="0">
                <a:solidFill>
                  <a:srgbClr val="1C7DDB"/>
                </a:solidFill>
                <a:latin typeface="IBM Plex Mono SemiBold"/>
              </a:rPr>
              <a:t>Neighbor.</a:t>
            </a:r>
            <a:endParaRPr lang="en-US" sz="1800" dirty="0" smtClean="0">
              <a:solidFill>
                <a:srgbClr val="1C7DDB"/>
              </a:solidFill>
              <a:latin typeface="IBM Plex Mono SemiBold"/>
            </a:endParaRPr>
          </a:p>
          <a:p>
            <a:pPr>
              <a:lnSpc>
                <a:spcPct val="150000"/>
              </a:lnSpc>
            </a:pPr>
            <a:r>
              <a:rPr lang="en-US" sz="1800" dirty="0" smtClean="0">
                <a:solidFill>
                  <a:srgbClr val="1C7DDB"/>
                </a:solidFill>
                <a:latin typeface="IBM Plex Mono SemiBold"/>
              </a:rPr>
              <a:t>Parameter variable also created for each method to find the best parameters.</a:t>
            </a:r>
          </a:p>
          <a:p>
            <a:pPr>
              <a:lnSpc>
                <a:spcPct val="150000"/>
              </a:lnSpc>
            </a:pPr>
            <a:r>
              <a:rPr lang="en-US" sz="1800" dirty="0" err="1" smtClean="0">
                <a:solidFill>
                  <a:srgbClr val="1C7DDB"/>
                </a:solidFill>
                <a:latin typeface="IBM Plex Mono SemiBold"/>
              </a:rPr>
              <a:t>GridSearchCV</a:t>
            </a:r>
            <a:r>
              <a:rPr lang="en-US" sz="1800" dirty="0" smtClean="0">
                <a:solidFill>
                  <a:srgbClr val="1C7DDB"/>
                </a:solidFill>
                <a:latin typeface="IBM Plex Mono SemiBold"/>
              </a:rPr>
              <a:t> object is created with parameter as method object, their parameter and CV.</a:t>
            </a:r>
            <a:endParaRPr lang="en-US" sz="1800" dirty="0">
              <a:solidFill>
                <a:srgbClr val="1C7DDB"/>
              </a:solidFill>
              <a:latin typeface="IBM Plex Mono SemiBold"/>
            </a:endParaRPr>
          </a:p>
        </p:txBody>
      </p:sp>
    </p:spTree>
    <p:extLst>
      <p:ext uri="{BB962C8B-B14F-4D97-AF65-F5344CB8AC3E}">
        <p14:creationId xmlns:p14="http://schemas.microsoft.com/office/powerpoint/2010/main" val="18345211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547135"/>
            <a:ext cx="10515600" cy="1325563"/>
          </a:xfrm>
        </p:spPr>
        <p:txBody>
          <a:bodyPr/>
          <a:lstStyle/>
          <a:p>
            <a:r>
              <a:rPr lang="en-US" dirty="0">
                <a:solidFill>
                  <a:srgbClr val="0B49CB"/>
                </a:solidFill>
                <a:latin typeface="Abadi"/>
              </a:rPr>
              <a:t>Predictive </a:t>
            </a:r>
            <a:r>
              <a:rPr lang="en-US" dirty="0" smtClean="0">
                <a:solidFill>
                  <a:srgbClr val="0B49CB"/>
                </a:solidFill>
                <a:latin typeface="Abadi"/>
              </a:rPr>
              <a:t>Analysis</a:t>
            </a:r>
            <a:r>
              <a:rPr lang="en-US" dirty="0">
                <a:solidFill>
                  <a:srgbClr val="0B49CB"/>
                </a:solidFill>
                <a:latin typeface="Abadi"/>
              </a:rPr>
              <a:t/>
            </a:r>
            <a:br>
              <a:rPr lang="en-US" dirty="0">
                <a:solidFill>
                  <a:srgbClr val="0B49CB"/>
                </a:solidFill>
                <a:latin typeface="Abadi"/>
              </a:rPr>
            </a:br>
            <a:endParaRPr lang="en-US" dirty="0"/>
          </a:p>
        </p:txBody>
      </p:sp>
      <p:sp>
        <p:nvSpPr>
          <p:cNvPr id="3" name="Content Placeholder 2"/>
          <p:cNvSpPr>
            <a:spLocks noGrp="1"/>
          </p:cNvSpPr>
          <p:nvPr>
            <p:ph idx="1"/>
          </p:nvPr>
        </p:nvSpPr>
        <p:spPr/>
        <p:txBody>
          <a:bodyPr/>
          <a:lstStyle/>
          <a:p>
            <a:pPr>
              <a:lnSpc>
                <a:spcPct val="150000"/>
              </a:lnSpc>
            </a:pPr>
            <a:r>
              <a:rPr lang="en-US" sz="1800" dirty="0" err="1">
                <a:solidFill>
                  <a:srgbClr val="1C7DDB"/>
                </a:solidFill>
                <a:latin typeface="IBM Plex Mono SemiBold"/>
              </a:rPr>
              <a:t>GridSearchCV</a:t>
            </a:r>
            <a:r>
              <a:rPr lang="en-US" sz="1800" dirty="0">
                <a:solidFill>
                  <a:srgbClr val="1C7DDB"/>
                </a:solidFill>
                <a:latin typeface="IBM Plex Mono SemiBold"/>
              </a:rPr>
              <a:t> </a:t>
            </a:r>
            <a:r>
              <a:rPr lang="en-US" sz="1800" dirty="0" smtClean="0">
                <a:solidFill>
                  <a:srgbClr val="1C7DDB"/>
                </a:solidFill>
                <a:latin typeface="IBM Plex Mono SemiBold"/>
              </a:rPr>
              <a:t>object is fitted with training input and output.</a:t>
            </a:r>
          </a:p>
          <a:p>
            <a:pPr>
              <a:lnSpc>
                <a:spcPct val="150000"/>
              </a:lnSpc>
            </a:pPr>
            <a:r>
              <a:rPr lang="en-US" sz="1800" dirty="0" smtClean="0">
                <a:solidFill>
                  <a:srgbClr val="1C7DDB"/>
                </a:solidFill>
                <a:latin typeface="IBM Plex Mono SemiBold"/>
              </a:rPr>
              <a:t>Best Parameters are </a:t>
            </a:r>
            <a:r>
              <a:rPr lang="en-US" sz="1800" dirty="0">
                <a:solidFill>
                  <a:srgbClr val="1C7DDB"/>
                </a:solidFill>
                <a:latin typeface="IBM Plex Mono SemiBold"/>
              </a:rPr>
              <a:t>found using </a:t>
            </a:r>
            <a:r>
              <a:rPr lang="en-US" sz="1800" dirty="0" err="1">
                <a:solidFill>
                  <a:srgbClr val="1C7DDB"/>
                </a:solidFill>
                <a:latin typeface="IBM Plex Mono SemiBold"/>
              </a:rPr>
              <a:t>best_params</a:t>
            </a:r>
            <a:r>
              <a:rPr lang="en-US" sz="1800" dirty="0" smtClean="0">
                <a:solidFill>
                  <a:srgbClr val="1C7DDB"/>
                </a:solidFill>
                <a:latin typeface="IBM Plex Mono SemiBold"/>
              </a:rPr>
              <a:t>_ method.</a:t>
            </a:r>
          </a:p>
          <a:p>
            <a:pPr>
              <a:lnSpc>
                <a:spcPct val="150000"/>
              </a:lnSpc>
            </a:pPr>
            <a:r>
              <a:rPr lang="en-US" sz="1800" dirty="0" smtClean="0">
                <a:solidFill>
                  <a:srgbClr val="1C7DDB"/>
                </a:solidFill>
                <a:latin typeface="IBM Plex Mono SemiBold"/>
              </a:rPr>
              <a:t>Accuracy is checked using score method.</a:t>
            </a:r>
          </a:p>
          <a:p>
            <a:pPr>
              <a:lnSpc>
                <a:spcPct val="150000"/>
              </a:lnSpc>
            </a:pPr>
            <a:r>
              <a:rPr lang="en-US" sz="1800" dirty="0" smtClean="0">
                <a:solidFill>
                  <a:srgbClr val="1C7DDB"/>
                </a:solidFill>
                <a:latin typeface="IBM Plex Mono SemiBold"/>
              </a:rPr>
              <a:t>Confusion </a:t>
            </a:r>
            <a:r>
              <a:rPr lang="en-US" sz="1800" dirty="0" smtClean="0">
                <a:solidFill>
                  <a:srgbClr val="1C7DDB"/>
                </a:solidFill>
                <a:latin typeface="IBM Plex Mono SemiBold"/>
              </a:rPr>
              <a:t>matrix function is also created to visualize it for each classification method.</a:t>
            </a:r>
          </a:p>
          <a:p>
            <a:pPr>
              <a:lnSpc>
                <a:spcPct val="150000"/>
              </a:lnSpc>
            </a:pPr>
            <a:r>
              <a:rPr lang="en-US" sz="1800" dirty="0" smtClean="0">
                <a:solidFill>
                  <a:srgbClr val="1C7DDB"/>
                </a:solidFill>
                <a:latin typeface="IBM Plex Mono SemiBold"/>
              </a:rPr>
              <a:t>Basis the training and testing accuracy best model is found.</a:t>
            </a:r>
          </a:p>
          <a:p>
            <a:pPr>
              <a:lnSpc>
                <a:spcPct val="150000"/>
              </a:lnSpc>
            </a:pPr>
            <a:r>
              <a:rPr lang="en-US" sz="1800" dirty="0" smtClean="0">
                <a:solidFill>
                  <a:srgbClr val="1C7DDB"/>
                </a:solidFill>
                <a:latin typeface="IBM Plex Mono SemiBold"/>
              </a:rPr>
              <a:t>Here’s the link for </a:t>
            </a:r>
            <a:r>
              <a:rPr lang="en-US" sz="1800" dirty="0" err="1" smtClean="0">
                <a:solidFill>
                  <a:srgbClr val="1C7DDB"/>
                </a:solidFill>
                <a:latin typeface="IBM Plex Mono SemiBold"/>
              </a:rPr>
              <a:t>github</a:t>
            </a:r>
            <a:r>
              <a:rPr lang="en-US" sz="1800" dirty="0">
                <a:solidFill>
                  <a:srgbClr val="1C7DDB"/>
                </a:solidFill>
                <a:latin typeface="IBM Plex Mono SemiBold"/>
              </a:rPr>
              <a:t>: </a:t>
            </a:r>
            <a:r>
              <a:rPr lang="en-US" sz="1800" dirty="0">
                <a:solidFill>
                  <a:srgbClr val="1C7DDB"/>
                </a:solidFill>
                <a:latin typeface="IBM Plex Mono SemiBold"/>
                <a:hlinkClick r:id="rId3"/>
              </a:rPr>
              <a:t>https://</a:t>
            </a:r>
            <a:r>
              <a:rPr lang="en-US" sz="1800" dirty="0" smtClean="0">
                <a:solidFill>
                  <a:srgbClr val="1C7DDB"/>
                </a:solidFill>
                <a:latin typeface="IBM Plex Mono SemiBold"/>
                <a:hlinkClick r:id="rId3"/>
              </a:rPr>
              <a:t>github.com/rathore793/IBM_capstone_project/blob/main/predictive_analysis.ipynb</a:t>
            </a:r>
            <a:endParaRPr lang="en-US" sz="1800" dirty="0" smtClean="0">
              <a:solidFill>
                <a:srgbClr val="1C7DDB"/>
              </a:solidFill>
              <a:latin typeface="IBM Plex Mono SemiBold"/>
            </a:endParaRPr>
          </a:p>
          <a:p>
            <a:pPr marL="0" indent="0">
              <a:lnSpc>
                <a:spcPct val="150000"/>
              </a:lnSpc>
              <a:buNone/>
            </a:pPr>
            <a:endParaRPr lang="en-US" sz="1800" dirty="0">
              <a:solidFill>
                <a:srgbClr val="1C7DDB"/>
              </a:solidFill>
              <a:latin typeface="IBM Plex Mono SemiBold"/>
            </a:endParaRPr>
          </a:p>
          <a:p>
            <a:pPr>
              <a:lnSpc>
                <a:spcPct val="150000"/>
              </a:lnSpc>
            </a:pPr>
            <a:endParaRPr lang="en-US" sz="1800" dirty="0" smtClean="0">
              <a:solidFill>
                <a:srgbClr val="1C7DDB"/>
              </a:solidFill>
              <a:latin typeface="IBM Plex Mono SemiBold"/>
            </a:endParaRPr>
          </a:p>
          <a:p>
            <a:pPr>
              <a:lnSpc>
                <a:spcPct val="150000"/>
              </a:lnSpc>
            </a:pPr>
            <a:endParaRPr lang="en-US" sz="1800" dirty="0">
              <a:solidFill>
                <a:srgbClr val="1C7DDB"/>
              </a:solidFill>
              <a:latin typeface="IBM Plex Mono SemiBold"/>
            </a:endParaRPr>
          </a:p>
        </p:txBody>
      </p:sp>
    </p:spTree>
    <p:extLst>
      <p:ext uri="{BB962C8B-B14F-4D97-AF65-F5344CB8AC3E}">
        <p14:creationId xmlns:p14="http://schemas.microsoft.com/office/powerpoint/2010/main" val="33344321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616847" cy="42182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50000"/>
              </a:lnSpc>
              <a:buNone/>
            </a:pPr>
            <a:r>
              <a:rPr lang="en-US" sz="1800" dirty="0"/>
              <a:t>The Project have various results basis SQL, visualization, folium, dash and predictive analysis, we will show each results in upcoming sections under below titles</a:t>
            </a:r>
            <a:r>
              <a:rPr lang="en-US" sz="1800" dirty="0" smtClean="0"/>
              <a:t>:</a:t>
            </a:r>
            <a:endParaRPr lang="en-US" sz="1800" dirty="0"/>
          </a:p>
          <a:p>
            <a:pPr lvl="0" algn="just">
              <a:lnSpc>
                <a:spcPct val="150000"/>
              </a:lnSpc>
            </a:pPr>
            <a:r>
              <a:rPr lang="en-US" sz="1800" dirty="0"/>
              <a:t>Insights drawn from EDA</a:t>
            </a:r>
          </a:p>
          <a:p>
            <a:pPr lvl="0" algn="just">
              <a:lnSpc>
                <a:spcPct val="150000"/>
              </a:lnSpc>
            </a:pPr>
            <a:r>
              <a:rPr lang="en-US" sz="1800" dirty="0"/>
              <a:t>Launch Sites proximities analysis</a:t>
            </a:r>
          </a:p>
          <a:p>
            <a:pPr lvl="0" algn="just">
              <a:lnSpc>
                <a:spcPct val="150000"/>
              </a:lnSpc>
            </a:pPr>
            <a:r>
              <a:rPr lang="en-US" sz="1800" dirty="0"/>
              <a:t>Build Dashboard with </a:t>
            </a:r>
            <a:r>
              <a:rPr lang="en-US" sz="1800" dirty="0" err="1"/>
              <a:t>plotly</a:t>
            </a:r>
            <a:r>
              <a:rPr lang="en-US" sz="1800" dirty="0"/>
              <a:t> dash</a:t>
            </a:r>
          </a:p>
          <a:p>
            <a:pPr lvl="0" algn="just">
              <a:lnSpc>
                <a:spcPct val="150000"/>
              </a:lnSpc>
            </a:pPr>
            <a:r>
              <a:rPr lang="en-US" sz="1800" dirty="0"/>
              <a:t>Predictive Analysis</a:t>
            </a:r>
          </a:p>
          <a:p>
            <a:pPr marL="457200" lvl="1" indent="0" algn="just">
              <a:lnSpc>
                <a:spcPct val="150000"/>
              </a:lnSpc>
              <a:buNone/>
            </a:pPr>
            <a:endParaRPr lang="en-US" sz="1800"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Results</a:t>
            </a:r>
            <a:endParaRPr lang="en-US" sz="4400" dirty="0">
              <a:solidFill>
                <a:srgbClr val="0B49CB"/>
              </a:solidFill>
            </a:endParaRPr>
          </a:p>
        </p:txBody>
      </p:sp>
    </p:spTree>
    <p:extLst>
      <p:ext uri="{BB962C8B-B14F-4D97-AF65-F5344CB8AC3E}">
        <p14:creationId xmlns:p14="http://schemas.microsoft.com/office/powerpoint/2010/main" val="3210089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
        <p:nvSpPr>
          <p:cNvPr id="3" name="Rectangle 2"/>
          <p:cNvSpPr/>
          <p:nvPr/>
        </p:nvSpPr>
        <p:spPr>
          <a:xfrm>
            <a:off x="685800" y="2533650"/>
            <a:ext cx="1143000" cy="419100"/>
          </a:xfrm>
          <a:prstGeom prst="rect">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400" dirty="0">
                <a:solidFill>
                  <a:srgbClr val="1C7DDB"/>
                </a:solidFill>
                <a:latin typeface="IBM Plex Mono SemiBold" panose="020B0709050203000203"/>
              </a:rPr>
              <a:t>Executive Summary</a:t>
            </a:r>
          </a:p>
          <a:p>
            <a:pPr>
              <a:lnSpc>
                <a:spcPct val="100000"/>
              </a:lnSpc>
              <a:spcBef>
                <a:spcPts val="1400"/>
              </a:spcBef>
            </a:pPr>
            <a:r>
              <a:rPr lang="en-US" sz="2400" dirty="0">
                <a:solidFill>
                  <a:srgbClr val="1C7DDB"/>
                </a:solidFill>
                <a:latin typeface="IBM Plex Mono SemiBold" panose="020B0709050203000203"/>
              </a:rPr>
              <a:t>Introduction</a:t>
            </a:r>
          </a:p>
          <a:p>
            <a:pPr>
              <a:lnSpc>
                <a:spcPct val="100000"/>
              </a:lnSpc>
              <a:spcBef>
                <a:spcPts val="1400"/>
              </a:spcBef>
            </a:pPr>
            <a:r>
              <a:rPr lang="en-US" sz="2400" dirty="0">
                <a:solidFill>
                  <a:srgbClr val="1C7DDB"/>
                </a:solidFill>
                <a:latin typeface="IBM Plex Mono SemiBold" panose="020B0709050203000203"/>
              </a:rPr>
              <a:t>Methodology</a:t>
            </a:r>
          </a:p>
          <a:p>
            <a:pPr>
              <a:lnSpc>
                <a:spcPct val="100000"/>
              </a:lnSpc>
              <a:spcBef>
                <a:spcPts val="1400"/>
              </a:spcBef>
            </a:pPr>
            <a:r>
              <a:rPr lang="en-US" sz="2400" dirty="0" smtClean="0">
                <a:solidFill>
                  <a:srgbClr val="1C7DDB"/>
                </a:solidFill>
                <a:latin typeface="IBM Plex Mono SemiBold" panose="020B0709050203000203"/>
              </a:rPr>
              <a:t>Results</a:t>
            </a:r>
            <a:endParaRPr lang="en-US" sz="2400" dirty="0">
              <a:solidFill>
                <a:srgbClr val="1C7DDB"/>
              </a:solidFill>
              <a:latin typeface="IBM Plex Mono SemiBold" panose="020B0709050203000203"/>
            </a:endParaRPr>
          </a:p>
          <a:p>
            <a:pPr>
              <a:lnSpc>
                <a:spcPct val="100000"/>
              </a:lnSpc>
              <a:spcBef>
                <a:spcPts val="1400"/>
              </a:spcBef>
            </a:pPr>
            <a:r>
              <a:rPr lang="en-US" sz="2400" dirty="0" smtClean="0">
                <a:solidFill>
                  <a:srgbClr val="1C7DDB"/>
                </a:solidFill>
                <a:latin typeface="IBM Plex Mono SemiBold" panose="020B0709050203000203"/>
              </a:rPr>
              <a:t>Conclusion</a:t>
            </a:r>
            <a:endParaRPr lang="en-US" sz="2400" dirty="0">
              <a:solidFill>
                <a:srgbClr val="1C7DDB"/>
              </a:solidFill>
              <a:latin typeface="IBM Plex Mono SemiBold" panose="020B0709050203000203"/>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646583"/>
            <a:ext cx="10592999" cy="3811588"/>
          </a:xfrm>
          <a:prstGeom prst="rect">
            <a:avLst/>
          </a:prstGeom>
        </p:spPr>
        <p:txBody>
          <a:bodyPr>
            <a:normAutofit/>
          </a:bodyPr>
          <a:lstStyle/>
          <a:p>
            <a:pPr>
              <a:lnSpc>
                <a:spcPct val="150000"/>
              </a:lnSpc>
              <a:spcBef>
                <a:spcPts val="1400"/>
              </a:spcBef>
            </a:pPr>
            <a:r>
              <a:rPr lang="en-US" sz="1800" dirty="0" smtClean="0">
                <a:solidFill>
                  <a:srgbClr val="1C7DDB"/>
                </a:solidFill>
                <a:latin typeface="IBM Plex Mono SemiBold" panose="020B0709050203000203"/>
              </a:rPr>
              <a:t>The Relation between Flight Number and Launch Site shows that with increase in number of flight number the rate of success also increased.</a:t>
            </a:r>
          </a:p>
          <a:p>
            <a:pPr>
              <a:lnSpc>
                <a:spcPct val="150000"/>
              </a:lnSpc>
              <a:spcBef>
                <a:spcPts val="1400"/>
              </a:spcBef>
            </a:pPr>
            <a:r>
              <a:rPr lang="en-US" sz="1800" dirty="0">
                <a:solidFill>
                  <a:srgbClr val="1C7DDB"/>
                </a:solidFill>
                <a:latin typeface="IBM Plex Mono SemiBold" panose="020B0709050203000203"/>
              </a:rPr>
              <a:t>VAFB SLC 4E </a:t>
            </a:r>
            <a:r>
              <a:rPr lang="en-US" sz="1800" dirty="0" smtClean="0">
                <a:solidFill>
                  <a:srgbClr val="1C7DDB"/>
                </a:solidFill>
                <a:latin typeface="IBM Plex Mono SemiBold" panose="020B0709050203000203"/>
              </a:rPr>
              <a:t>have lowest number of flight number but the success rate is high.</a:t>
            </a:r>
            <a:endParaRPr lang="en-US" sz="1800" dirty="0">
              <a:solidFill>
                <a:srgbClr val="1C7DDB"/>
              </a:solidFill>
              <a:latin typeface="IBM Plex Mono SemiBold" panose="020B0709050203000203"/>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689201"/>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Flight Number vs. Launch Site</a:t>
            </a:r>
            <a:endParaRPr lang="en-US" sz="4400" dirty="0">
              <a:solidFill>
                <a:srgbClr val="0B49CB"/>
              </a:solidFill>
            </a:endParaRPr>
          </a:p>
        </p:txBody>
      </p:sp>
      <p:sp>
        <p:nvSpPr>
          <p:cNvPr id="2" name="AutoShape 2" descr="data:image/png;base64,iVBORw0KGgoAAAANSUhEUgAABzcAAAFpCAYAAAARE6X2AAAAOXRFWHRTb2Z0d2FyZQBNYXRwbG90bGliIHZlcnNpb24zLjUuMSwgaHR0cHM6Ly9tYXRwbG90bGliLm9yZy/YYfK9AAAACXBIWXMAAAsTAAALEwEAmpwYAABWCklEQVR4nO3dd5hV1dn38e899A4qIFUQQVBUVOy9JdiiJtYUo4kmMYmJppj6vDE9edKLT5qxxdiNJRo1UWNvYBcBGyhNpAhIL7PeP/aBGYYB5swMs2cP3891nWtmrb33OvcMcJg5v73WipQSkiRJkiRJkiRJktTcVeRdgCRJkiRJkiRJkiTVheGmJEmSJEmSJEmSpEIw3JQkSZIkSZIkSZJUCIabkiRJkiRJkiRJkgrBcFOSJEmSJEmSJElSIbTOuwDV3ZgxY9Ldd9+ddxmSJEmSJEmSJEnKX+RdQB6cuVkgc+bMybsESZIkSZIkSZIkKTe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Q1QWZnyLkGSJEmSJEmSpC1G67wLkKQiWrpiNV+7+QXufHEm23Ztz8Uf2Jmjduqdd1lS7ZYtgBdvhJXLYJeTocu2eVckSZIkSZIkSfUSKTnrqChGjx6dxo0bl3cZ2kK9MXsRv73vVd5euIwTR/Xj9L0H5l1Srn7x70n87v7X1rY7tGnFE988gm4d2uRYlRrde7OgQw9o3TbvSupvxRL400Ewt/T3tcNW8OmHoPuAfOuSJLUsC2fCo7+BBVNh5Adh5IfyrkiSJEmStgSRdwF5cOamtBlNfHshtz03g607teXUvQbQtX0xg6/lq1bz4b88ydsLlwHwxBvzaNOqgg/t2T/nyvLz3NT567SXrlzNK7PeY69BW+VTkBrXwplw/Udg+tNZGHj8r2GnE/Kuqn4m/asq2ARYOg+evRoO+0Z+NUmSWpbKSrjqAzDnlaw98Q6oXA27nppvXTmqrEz87v7XuPW56fTu2o6Lxgxnj4E98i5LatZmLVzGz++ZxCuz3uPQHXvx+cN3oE0rd1OSJEnS+vwpUdpMnp86nw/87lH+8MDr/ODOCZz6x8dZtboy77Lq5dm35q8NNte466WZOVXTPOxdI8Ts0q41I/p0zaka1TRzwVLueGEGb85dXL8B7vteFmxCFgbedj6sqOdYzVH4378kqRHNfLYq2FzjhevzqaWZuPrJN/nVva8wec5innhjHmdfPpbFy1flXZbUrH3qqnHc+PQ0np+2gN/c9yq/+s8rm75IkiRJWyTf3ZQ2k2uefIsV1cLMiW+/xxNvzMuxovrr36MDFTUmtw/YqmM+xQAsfw/eehKWL8qthE8dsj0f3mcgXdq3ZsfeXfjjx/akc7uCT4ZfMg/efTPvKhrsnvFvc/D//pfPX/Msh/78Aa596q3yB3nn5XXbyxfAgumNU2BTG34sbLNjVbvjNrD7R/OrR5LU8nTqtf6NM1v4/s4PvTJ7nfaCpSt5vsbKH1uihctW8uqs93B7HNU0a+Eynp+2YJ2+u8e/nVM12iwmPwyX7As/6A03n5Pr7/OSJKn4Cv5OvNR8tW+z/r0DtfUVQf8eHbnwyGH85r5XWVWZGL5tF847dEg+xbz6H7jxbFjxHrTrCqdeCUMOb/Iy2rVuxY9O2oUfnbRLkz/3ZnH/D+GRX0HlShh8MJx+DbTrUtYQr89exM/vmcRb85ZwzC59OO+QIVTUTMWbwM/umcTK1dkbZill7dNGDyivlqFHwcznqto9BsHWOzRqnU2mTQc49z546R+wahnsfBJ07pV3VZKklqT7ADjwQnj4l0CCrv3hoC+XP87iOfDAj2HWy7DDEXDABdCqmL+y7rhtF+6d8M7aduuKYIdenXOsKH/Xj32L79w+nmUrKxnSsxNXnL13vjdMqlnp3rEN3Tq0YcHSlWv7tt+mU73GmrtoOS/NWMjIvl3ZunO7xipRDbFyGdxwZrYqDsCLN0Ln3vD+H+ZblyRJKqxi/qYoFcBZBwzmtudnMH9J9svZQUO3YXSB92M8/4ihnL73QOYsWs7wbbsQkdM+xf/6ahZsAixfCHd9HT7/VD61tBSzxsND/1vVnvwQPPXnst6UXF2Z+PhlTzHt3aUAjJ+xkDatgk8d3PQhePU3RADeW7aS1SlRUc7e2gdfBKuWw8Q7YZuhcNT3oKKYNycAWVC958fzrqLFeWn6Au5+6W369ejASbv3o32bVnmXJEn5OeL/waiPwMIZMGAfaN22/DFuOBPefDT7/K3HsiXhj/xOWUOsXF3JFY9O4akp89hjYA8+ceAg2rVu+tfnzxwyhJemL+TBV2bTpX1rvnnMCHp1bd/kdTQXC5etXBtsArw+ezG/+Pckfn367jlXpuaiXetW/ODEkXzjHy+yaPkqBmzVga8fPaLsce4Z/zbnX/ssK1ZV0rZ1Bb87Y3fev/OWPZO8WZj7alWwucbUJ/OppTmZ8gg8f222us4+n4GuffKuqGWY8ypMGwcD9oatc7oxX5K02RluSpvJ4G06cf+XD+Xel2exVae2HDa8+DOlenZpR88uOd/5umBajfbUfOpoSea+tn7fnFr6NmLCzIVrg8017n35nVzCzdP3GsDv7q+q/0N79KdNqzKDydZt4X3fzx5qmZ67Fl6/H3rvDPt8OpvhWoaHX53NWZePZXVlNkv4zhdmcvU5+2yOSiWpOLYeUv83ERfNrgo213j5trLDze/982X+9kS2zP5/Xp7F5DmL+N+Td6tfTQ3QpX0brvzE3ry7eAUd2rba4m+AeWfhsrXB5hqT5y6p32BTHoEZz8KgA6Gv4WhLcvxufTl8eC+mz1/KkJ6daVWPVWB+eOcEVqzK/q6tWFXJD++cYLjZHGy9A3ToAUvfreobsIX/7Dz5IbjqBEil18bxt8Dnx9Xv5iBVeeYquP0LQMqWzD/xj7DbaXlX1TLMmwzL5kOfUZDXhAdJqsZwU9qMturUllP3GpB3GS3LyA/CC9ev21bDDD4Y2napmhELMPyYsobo36MD7VpXsHxV1ZtWQ3rVbxmphvrSUcMYuFVHnnhjHrsN6MYZew/MpQ41Y4/8Cu69OPv8RWD6ODjt6rKGuPKxN9cGmwCPvDaHSW+/x47blrecsySppH239d/47rFd2cPc8uy6e2Tf+uyMXMLNNXp08k1qgCE9OzOkZyden714bd/7d+5d/kAP/BQe+FFV+4RL3Eu8henUrjXDetf/56l33lu20bZy0qYDnHoV3PkVmPcG7PQBOPTreVeVr+euqQo2Aea/CVMegh2OzK+mluC+7wOl39NSJdz/A8PNua/D05dn+/bseTZsU48td+78Moy9NPu8z27wsVuhY3FXp5PUMuS6xl5EbBsR10XE6xHxckT8KyKGlY4NK7Vfi4gJEXFDRPSudu1vImJ6RFRU6zsrImZHxHOlx1Wl/uMi4tmIeL70PJ+upZbeEXFHtXP+VeofFBEvbaD+r0TExIh4qXTdmRv5Wr8SESkitqnW943S1zcpIt5fn++htMU57tdw0FeyQO6Qr8ExP8+7ouLr0APOvA2Gvh/67wUf+B2MOL6sIbp3bMv3TtiZjm2zWQk79+3KBUcO2xzVblJEcMroAfzi1N04c79B5c/abGYWLlvJDeOmcttz01m2cnXe5bQMz9YIMifcse6b6XXQtvX6d6q2aeXdq5JUb63bwtE/gzalPRi79MmWhS9TrxqrjOS+6oiA7OezK87em5N278eoAd352pjhfKbcFT5Wr4THfrtu38O/bLwi1SKctHv/jbaVo8EHZ1vK/L85cPJl2dYZW7IOtQRDtfWpPCsWrdtevjCfOpqL996GvxwOj/0OHv89/OUwmF/mCmgznq0KNgFmPg9P/aVx65QA3n4JLj8WfjYUbj8/26JC2ojcZm5GtmHfLcCVKaXTS32jgN4R8RZwJ/CllNI/S8cOA3oCs0qB5knAVOBg4IFqQ1+fUvp8tedpA/wZ2DulNC0i2gGDainpe8B/Ukq/KV236ybq/wxwVGnchRHRDThxA+cOKJ37VrW+nYDTgZ2BvsC9ETEspeQ719LGtO0IR/xP3lU0K8tWruY/L8+iMiWO2qk3HdvW46W9/57wkRsaVMdpew3kuF37MnfRCgZu3bFBYykzZ9FyPvC7R5ixILvjfPi2Xbj1cwds8UvbNVjHrdddjrltZ2hd3rK05xy0PfdPfGftEnvH7dqH7Xt2bswqJWnLs+spMPQoeHcy9B4JrdqUPcS3jh3BZ//+DMtL++19+9jy9+zT5jFgq4786rRRDRukclWN9sraz9MW67sf2JlBW3fk6TffZc/tenD2AYPzLkmq3b7nZcuvLyxtvTPyZOi3R741tQR7ng1PXFLVHv2J/GppDsbfki0lu8byhfDSzXDgBXUfo7YwdMFb6/dJDVG5Gq47A+aX/m49c1X2Xs2YH+dbl5q1PJelPQxYmVL645qOlNJzABHxCeDxNcFm6dh/a1z7EnA9cAbrhps1dSH7OueWxlkOTKrlvD7Av6s93wubqP+bwGEppYWl8xcAV27g3F8BFwG3Ves7AbiuVM/kiHgN2Bt4fBPPK0lrLV6+ipP+71FemZXdnTh4m07c+rkD6Nah/DcDG0Ondq3p1K7+/7XMmL+UH9z5MuNnLOSAHbbhm8eMoHMDxiu6G8dNWxtsAkx8+z3uGf82J4zql2NVLcDh34ZrToOVS4CAw78FbdqXNcQeA3tw35cP5b4Js+jfowOHDiv+vsqS1Cx06A4d6r+P4hEjevPEN47ghekLGNm3K1t3duZmi9GqDez9qXVnb+53fn71qFlq27qCTx9Sz71/pabUfQCc/zS88QB06pndcKyGe98PoPfOMG0sDNwPdj0174ry1b5b3fo2ZvtDs1nFS+dV9e3sFlFqZO9OqQo213jjwVxKUXHk+Y7xSODpehyDLNC8liws/FFEtEkprbll87SIOLD0+W9SSpdHxO3AmxFxH3AHcG1K1Re2B+AS4PqI+DxwL3B5SmlGbU8eEV2ALiml1zfxNRIRHwCmp5Sej3U3W+4HPFGtPa3UJ2kLcsPYqfz9yTfp3L415x8+lH2337qs6+98YebaYBNg8pzF3PbcdM7cb1AjV9o0Pvv3Z3hu6nwA3pz7FpWViZ98aKMT6Vu0latr/lfFOvuaNqmZL8B/fwSL3oZdT4d9P5NPHY1h8MFwwUvw1mPQayfYun5vgPXr3qGw/9YkqSXr0akthwzrmXcZ2hyO+h4M3DdbIm/QQbD9IXlXJG1eD/0Mxl4GbTvBYd+AkR/Ku6Lcvbt4Ba++s4iR/brWb9Wi5qRNe9hxTN5VtCwVFbD7R7KHYKcT4ck/ZkvJAvTaGXY5ubwx2neFs++CR34JS+fDHh+DHY5o7Eq1pevWHzpuA0vmVPX1HZVbOSqGwv0UEBFtgWOAC1NK70XEk8D7yJaxhRrL0gKklM6JiF2AI4GvkC0Re1aNc+6JiO2BMcDRwLMRMXJDZbB2d+qN1toR+FapvtrGqGm9MSPiU8CnAAYOHLipp5Q26JVZ77FkxWp269+NGkG7cnL/xFlcdHPVJPFxU97l4YsOo1fXus8gW7Zq/ZWsi7ov44KlK9cGm2s8MGl2PsU0Ex/cox9/fWQyC5Zm9+/07daeMSO3bfpCViyBv50IS+Zm7RnPQrvOsPtHm76WxtJp67L3lpUkSTmLgOHHZo+WYOpYeP6abMn8vc6FLr3zrkjNyfhb4P4fVLVvPgf6jKr3jXktwW3PTeeim15g+apKurZvzV/P2ou9BrlPpbRBbTvCOffD6/dDqsxCyXos+0+v4fDBPzd+fdIardtlf8f++UVYMDW7Kf3Ii/OuSs1cnuHmeGBDt4qMBzZ0C+YYoBvwYimg6QgsoSrcrFVK6cXSNX8DJlMj3CydMw+4BrgmIu4g289zvRmkpT02F0fE9imlNzbytEOAwcCaWZv9gWciYm+ymZoDqp3bH1hvpmhK6c9ke4YyevToTQaqUk0pJc6/9lnueGEmALv178bV5+xDl/b5LFuqKvdNeGed9vJVlTzy2hw+uEf/Oo9x7C59+O19rzJn0QoAundswwd2K+Yk8C7tWtOvewemz1+6tm/HbbvkWFH++vfoyJ1fOJB/PDOdtq0rOHnP/nTN49/u1Cergs01Jt1Vfrj57hS497sw51UY9n449Ov1+8VKkiQ1qdnvLeeqx6cwd/EKPrh7P0YbJjTcW0/A5cdAKt2Y+OKN8Lmnsjf3JIApj6zbTpXw1uNbbLi5ujLx/TteXruSzcJlq/jRvyZwy2cPyLmyZmDVciCgddu8K1Fz1Ko1DKtt3o0aZOUymD4OegyGbsV8H67Z2eEIuODFbAuhtp3yrkYFUJHjc98PtIuIc9d0RMReEXEIWcC4f0QcW+3YmNLsyzOAc1JKg1JKg8jCw/eVZkmuJyI6R8Sh1bpGAW/Wct7ha8YoLTs7BNjY7sg/Bi6JiK6la7qWZlmulVJ6MaXUq1qt04A9UkpvA7cDp0dEu4gYDAwFntrI80n18uhrc9cGmwDPT1vA9WNr2QxcTW6HXp3r1LcxW3duxz/PP5ALjxzGF48Yyh3nH8i23crbO7C5qKgIfnbKrvTumr2hM6x3Z75z/E45V5W//j068oUjhvKZQ4awTV77hm09BKLGjwzbDC1vjJTgmtNh/D9g1ovw8M/hgZ80Xo2SJGmzWLm6klP++Bi/u/81rnnyLU778xM88cbcTV+ojXv26qpgE7KbwNxbStX1rWX/4dr6thDLV61m7uIV6/TNnL+snoMtgjcfgyXzNn1uc5YS3P0N+PEA+OkgeOCneVckbVhlZXaT9BN/hHmT6z/GS/+Aey/O9//MWS/Dr3eBK47NPj72+/xqaWkiDDZVZ7mFmymlBJwEHBURr0fEeOBiYEZKaSlwHHB+RLwaES+TzbRcCLyfarM0U0qLgUeADa0tF8BFETEpIp4DvkstszaBPYFxEfEC8DhwaUppbOnYjhExrdrjFOAPwH+BsRHxEvAg2QzSun7944EbgJeBu4HPpZSKuZakmrW3F67/w/7MBfX8BUCN6oy9B3LkiGzpqTatgs8eOoRd+3cve5w+3TrwxSOHcuFRw+jfo9b7PApj/yHb8OjXDuepbx7Bvy88hO17lhf2ajPpPhCO/C60KoWrA/aF/b9Q3hjvToHZE9bte+XuRilPkiRtPk+8MZcpc6t+1V1dmbhhnDdLNlj7buv3deje5GWoGdvtjGy54lbtoH13OPp/offO5Y8z9lL45U7w82Hw6G8bvcym0rFta44Yvu7SzR8Y1bf8gaY8mn0/Lj8afjkiC0qK6uXb4In/g9XLYeVieOBHWWgrNUf/OBeuPR3u/hpcsk/9/q7edRHcdDY88iu46gMw7rLGr7Mu/vtDWFxajS2thvu/n+1HKqlJRZYxqghGjx6dxo0bl3cZhbBkxSrGz1jI0F6d6d6x/GU5Vqyq5Kd3T+Se8W8zaOtOfOvYEYzo03UzVLr5zVu8gkN+9l/eW7YKgFYVwU2f2Y/dB/bIuTKtMWvhMtq3bkW3ji7PqWZu6XxYNh96DCr/2pVL4ec7wvIFVX07nwSnXFHeOPOnwp1fgmljYbsD4Nhfuj+VJEmb0fNT53PCJY+u0/eJAwbz/7b0FTZWLIG3HsuWo6vPMqELpsGlR8F7pd1phh8Hp/+9cWtUy7B6ZbaKSkWr8q+dNg4uPWLdvo/dAkMOb5zamtii5au45L+v8dL0BRy4wzZ88sDBtG5V5ryNPx8KM56tanfuDV+aCBV5Lm5XT/d+Fx755bp97/8x7PfZfOppoGnvLuGnd0/i1VnvccSIXnzxiGG0bV3APxetb95k+O2odft2PAbOuLbuY6xYDD/ZDipXVvVtMww+P3bD12wufzkcptfYye78Z7bYZcPVLETeBeQhzz03pc1i7JR5fPKKsSxctor2bSr4xSmjOHbXPmWN8fv7X+Wvj2RLJEx7dymfvGIsD110WPk/NDcDW3Vqy42f2Y+/PDSZpStX8eG9tzPYJFvSZvyMhQzeuhM9OuW7L0XvrsVcRlZboA7d6z+joE0HOP5X8M8Ls4Cz5/D6bQ5/y6fhzdIbrBPvgMpV8OHr61eTJLUElathysPZG9/bHVjMN2fVrO02oDvH7tKHO1/Mtrro3bUdZx8wKN+i8vbOBLjiOFgyJ2sf8jU47JvljdGtP5z/NLx+H3TcGrbbv/HrVMvQkD3qa5sZ9eZjhQ03O7drzdfGDG/YIAumr9tePBtWr4CKMn8vr6yEOZOgS5/8Zl0PPrhGuBlZXx7mvAYP/S8snAG7ngZ7fKzsIc65chwT334PgIlvv0dlouF/3moeKmtZrLByVXljRAVUtF433KzIaZLALqesG27229NgE2DxXFg6r/xtjKR6MtxUi/ODOyewsDRLcdnKSi7+53iOHrktFRV1v4HhoVfnrNOesWAZr81exPBtizl7c/i2XfnFqbvlXUaz8dL0BZx9xVhmv7ecdq0r+OFJu3Dynv3zLktq+UZ+CIYdDYvezmY5RJk3llVWVgWba0x+uPHqk6SiWbEErjimagZK/73h4/+ENt441WLMnwovXJ/tPbTb6dAhn5sUL/nIHpw9ZR5zFq3g4GHb0LHtFv5WwoM/rQo2AR7+Bex1DnTuVd44bTvCiA3tsCM1gv57rd/Xb3TT19Gc7HJytpTrGsOPLf//zXffhKs/BHNfhdYd4OifwJ5nNWqZdTLkMDjm5/D4JVkIftBXYNuRTV/HquVw5fFVM9GnPAyt2sJup9V5iGnvLlkbbK5x34RZhpstxTY7wND3wav/ztrRCvb5dHljtOkA+38eHvpZaYwKOPjL5deycmn2//iUR6DvHtnNSeXeoLDvedCmI0z6F2y9Axx4Yfl1tDQP/Rwe+EkWPvfdAz5yE3TaOu+q1MJt4b+RqCWaMX/pOu05i5azYnUl7ctYwmVEn648N3X+2nbndq0ZUPC9DJuFFYvhyT/B7Ekw7H1Z0JGDn949kdnvLQdg+apKvvfP8Ry3ax/at6nHMj+SytO2I2y1ff2uraiAbXeFt1+o6uu7e+PUJUlF9OKN6y6tN+0pePnWLART8c2bDH86pGpJ96f+DJ95NPu/NAejB22Vy/M2S4tmr9uuXAVL5pUfbkqb23b7wZGlpUsrK7PlSncck3dV+Trqe9m/1ckPQ99RcOCXyh/jvz/Mgk2AVUvhrq9nW27Utpfu5rb3udkjT9PGVgWba7x8a1nh5jad29GtQxsWLK2alTekZ+dGKlDNwmlXw4s3wbtTYMRx0KcekzAO/zZsfyi8/SIMPgR612OJ/Lsugmeuyj6fNhYWTC1vedw19vx49lD2M+v9PwBK2x/OeAYe+032eittRoabanGO37Uvlz06eW37qBG9yw6tvvy+Ybw+exFPTZ7HNp3b8oMTR9Kpnf9cGuzGs6ru0nrhumy5gn0+1eRlTK8RgC9ctor3lq0y3JSK4KQ/ws3nwjvjoc8oOP43eVckSflZOm/9viVzm74ObR7PXr3uXtXz3shmCOxycn41KbPb6fDmI1XtvrtDL2cXqZk68AI44IvZ5+WunNIStWqTzbJqyEyrua+v2161FBbOzCfcbA66DSDb7i1V9fUYVNYQ7du04kcn7cI3/vECC5etYodenfn60b6utiit28HuH2n4OIMOzB71NeGf67Yn3QWrVkDrfLesKrR3p7DOv3/Ifm6VNjPTGrU43zhmONt0acvjr89lZL9ufO6wHcoeY5vO7bjh0/sxf8kKOrdrXci9Npud92ZVBZtrPHtVLuHmcbv04bf3v7a2vc/grejZpV2T1yGpHnrvDJ99LFuKMaeZK5LUbOx8Ejz4M1i5OGu36wo7nZhrSWpEFbX8ut6QvffUePb4WPZzyMu3w1aDYf8v5F2RtHGGmo1rxPEwfVxVe5sdoeeO+dWTtx7bwaHfyJb6TKuh185wwAVlD3Psrn04YkQvZi1cxsCtOhL+vdXm0GMwLH23qt19gMFmQw3cFzr1zPYwXmO4y+5r84uU0qbPUrMwevToNG7cuE2fKDVHyxbCz4fCqmVVfYMPgY/f3uSlrK5M/PWRN3hg0mx23LYLXzh8KD06+YOMJEkqoFnjYexfs32H9jrH2WMtyYLp8OdDYfE7Wbv3LnDufdnMB0lSfior4bHfwsQ7YKsh2Z59PbbLu6r8vTcr+z+r90gDdTVfU8fCdWdkQVz7bvChy2DokXlXVXyzXoYHfgyL3smWpB79ibwr2tJskS+6hpsFYripwnv4F3Bfab31tp2zzaW32y/fmiRJkqTmasm8bN+yNp2ymUKuWiBJktQwq1bAnEnZzQn+bKWWwXBTzZvhplqE2ZOyx6ADoeNWeVcjSZIkSZIkSVJRbZHhpntuSmpaPbfwvSgkSZIkSZIkSVK9VeRdgCRJkiRJkiRJkiTVhe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Wpd7QUS0AY4ARgCdU0rfL/W3B7oCc1JKlY1apSRJkiRJkiRJkqQtXlkzNyNiDDAFuBP4BXBxtcOjgJnAaY1TmiRJkiRJkiRJkiRVqXO4GRGjgVuBBFwIXFP9eErpCWAycFIj1idJkiRJkiRJkiRJQHkzN/8HWAKMTin9Fni1lnPGArs1RmGSJEmSJEmSJEmSVF054eYBwK0ppbc3cs5UoE/DSpIkSZIkSZIkSZKk9ZUTbnYG5mzinI5ljilJkiRJkiRJkiRJdVJOEDkd2HkT54wC3qh3NZIkSZIkSZIkSZK0AeWEm3cB74+IA2s7GBFHA/sDdzRGYZIkSZIkSZIkSZJUXTnh5o+B+cC/I+KnwE4AEXFsqX0jMBP4ZWMXKUmSJEmSJEmSJEmt63piSml6RLwPuAH4arVDtwMBvA58MKW0qX05JUmSJEmSJEmSJKlsdQ43AVJKz0TEjsCxwH7A1sAC4AngtpTSqsYvUZIkSZIkSZIkSZLKDDcBUkqryWZr3t745UiSJEmSJEmSJElS7eq852ZE3B8RZ27inI9GxP0NL0uSJEmSJEmSJEmS1lXncBM4FBi0iXO2Aw6pbzGSJEmSJEmSJEmStCHlhJt10QFw301JkiRJkiRJkiRJja7cPTdTbZ0REcBA4BhgakOLkiRJkiRJkiRJkqSaNjpzMyIqI2J1RKwudV28pl39QTZb8w1gFHDd5i1ZkiRJkiRJkiRJ0pZoUzM3H6JqtubBwFvAlFrOWw3MBe4DLm2s4iRJkiRJkiRJkiRpjY2GmymlQ9d8HhGVwOUppe9t7qIkSZIkSZIkSZIkqaZy9twcDMzfTHVIkiRJkiRJkiRJ0kbVOdxMKb25OQuRJEmSJEmSJEmSpI3ZYLgZEf+PbL/NS1JK80rtukgppe83SnWSJEmSJEmSJEmSVBIppdoPZHtsJmBESumVUrsuUkqpVWMVqCqjR49O48aNy7sMSZIkSZIkSZIk5S/yLiAPG1uW9rDSx7dqtCVJkiRJkiRJkiSpyW0w3EwpPbixtiRJkiRJkiRJkiQ1pYq8C5AkSZIkSZIkSZKkutjYsrQbFRFtgPOAw8nW9H0QuCSltLyRapMkSZIkSZIkSZKktTY6czMizoyItyLiiBr9FcAdwK+ADwDHAz8D7o+IegemkiRJkiRJkiRJkrQhm1qW9iigC/BAjf4zSsdmAecApwFPAvsCn2zcEiVJkiRJkiRJkiRp0+HmHsBjKaXVNfo/CiTgzJTSZSmlG4H3AQuAUxu/TEmSJEmSJEmSJElbuk2Fm72BN2rp3x+YlVK6d01HSmkRcCcwsvHKkyRJkiRJkiRJkqTMpsLNrsDi6h0RsQPZUrWP1nL+NKB7o1QmSZIkSZIkSZIkSdVsKtx8Fxhco2+v0sdnazm/NbCooUVJkiRJkiRJkiRJUk2bCjefBY6NiD7V+k4n22/zwVrOHwrMbKTaJEmSJEmSJEmSJGmtTYWbfwU6Ao9HxC8j4g7geOD1lNI6y9JGRGvgIOD5zVKpJEmSJEmSJEmSpC1a640dTCndGBFHAecAF5S6FwDn1nL68UAP4D+NWaAkSZIkSZIkSZIkwSbCTYCU0qci4grgAGAucHdKaUYtpy4BLgRub9QKJUmSJEmSJEmSJIk6hJsAKaXHgMc2cc49wD2NUZQkSZIkSZIkSZIk1bSpPTclSZIkSZIkSZIkqVkw3JQkSZIkSZIkSZJUCIabkiRJkiRJkiRJkgrBcFOSJEmSJEmSJElSIRhuSpIkSZIkSZIkSSoEw01JkiRJW5Z5b8DTV8L0Z/KuRJIkSZIklal13gVIkiRJUpOZcAfccCak1Vn78P+Bg7+Sb02SJEmSJKnOnLkpNXN3vzSTU//0OB+59AkeemV23uVIkiQV24M/qQo2AR7+Jaxcll89kiRJkiSpLGXN3IyIQ4CvAnsDPag9HE0pJWeESo3guanzOe/vz5BS1n5q8jzuueBgtu/ZOd/CJEmSimrl0nXbq5dD5ap8apEkSZIkSWWrcwgZEccCtwKtgLeASYDvAkib0b0vz1obbAKsXJ14YNJsw01JkqT62utcuPtrVe3dzoB2/mwlSZIkSVJRlDPD8mJgJXBsSunfm6ccSdVt37NTnfokSZJUR/t+BnoMgjf+C9vuAruenndFklR8yxbA01fAwhmw8wdh4D55VyRJkqQWrJxwcyRwncGm1HSO360v9018hztfmElFwGl7DeCQYT3zLkuSJKnYdhyTPSRJDZcSXHUizHgmaz/1Z/jIjbDDkbmWJUmSpJarnHBzETBvcxUiaX1tWlVwyYf34NvHLqVVRdCrS/u8S5IkSZJavLmLlvP4G3MZ2qsLO27bJe9y1NjefRPefAz67Aq9d867muKb8UxVsAmQKmHc5YabkiRJ2mzKCTfvA/bbXIVI2rA+3TrkXYIkSZK0RRg7ZR5n/vUplq5cDcCFRw7ji0cOzbkqNZoJd8CNH4fKVVn7fT+E/T+fb01F17aWGwDaFfymgMrV8M4E6D4Q2nfNuxpJkiTVUFHGuV8DhkTEtyMiNldBkiS1FHe+MJNPXDGWi256nslzFuddjpqj1+6F6z8Gt30eZr+SdzVqjiY/BDecCf/4NLz9Yt7VNMzsSXD1yfCb3eDub8Kq5XlXJNXq1/e+sjbYBLjkgddYuGxljhWpUT3w46pgE+DBn8Jq/3wbpOcw2OXUqnb7brD/+fnV01DvTITfjII/HgC/GA4v3Jh3RZIkSaphgzM3I+KyWrrHA98FPhERzwHzazknpZQ+2ZCiIuIB4McppXuq9V0ADEspfTYiegIzgM+nlP5U7ZwpwHvAmt9EP1s6bwIwCQhgMXB2SmlSjeesAH4NHA4kYBlwakppcmnc0SmlOTWuORr4PtCpNPYdKaWvbOBr2gt4AjgtpXRTqW81UP1dqutSSj/Z9HdIktTc/Xv823zumqrluR6YNJuHLjqM9m1a5ViVmpUpj2ZBDylrT/oXfOE5Zweoyoxnsz3MUulH24l3wvlPQ5feuZZVL5WVcM1p8O7krP3EJdC6HRz5nXzrUpU5r8KyhdBvD9jC72VdsHTdoGvFqkqWrlhN1/ZtcqpIjWr5wnXbK5dkYWcr/3wb5IN/hj3OhIUzYOhR0HGrvCuqv3u/Awveyj5fuRj+9WUYcTy0cZsYSZKk5mJjy9KetZFjg0qP2iSgQeEmcC1wOnBPtb7Tga+WPj+FLCg8A/jTupdyWPUQMiIGAa+nlEaV2p8Gvgl8vMZ1pwF9gV1TSpUR0Z8sCK1VRIwEfg8cm1KaGBGtgU9t4NxWwE9rfD0AS9fUJUlqWW5/fsY67XfeW86Tk+dxyLCeOVWkZufFG1kbbAIsmQuv3wc7n5RbSWpmxt9SFWwCrHgPXrkL9jwrt5Lqbd7rVcHmGq/da7jZXNxyHjx/TfZ5n93gzNuhQ/dcS8rTaXsN5KXpL61tH7ZjT3p3NdRoMUZ/Mguv1tjtdGjjNiANFgGDD8q7isYxr8b/V8sWwNJ50KZvPvVIkiRpPRsLNwc3WRXruwn4QUS0SyktLwWUfYFHSsfPAL4MXBMR/VJK08sYuyvwbi39fYCZKaVKgJTStE2McxHww5TSxNL5q4D/28C55wM3A3uVUackqcD6dl//TbK+3XxjVNV0reUNsi59mr4ONV9d+9Wtrwi69c+WKVy2oKqv98j86lGVNx+vCjYBZj4P4/4KB305v5py9rF9t6Nn57bcN+EdhvbuzMf2HZR3SWpMB14APQbB5Adh211h94/lXZGamxHHw8PVFvvqN7r2n9skSZKUmw2GmymlN5uykBrPPTcingLGALeRzdq8PqWUImIAsG1K6amIuIFsxuUvq13+39Jyr8tTSvuU+oaUltHtAnQE9mF9NwCPRMRBwH3A1SmlZzdS5kjgF5v6WiKiH3AS2XK3NcPNDqW61vhxSun6Gtd/itKM0IEDB27q6SRJzcS5B23PA5Pe4ZVZi4iATxwwmKG9u+RdlpqTvc6Bl2+DWaXZQbudAQP3zbcmNS+jPgIv3gTTnsraO50AQ47It6b6atMBTvg/+OcXYckc6L8XHPH/8q5KAAtruU904Yz1+7YwY0b2YcxIbzhpsXY+MXtItTn0G9C6Pbz6b+g1HA77Vt4VSZIkqYZIKW36rBxExEfJlnw9oxQAfiKl9ExEfBXonlL6VkTsCvw1pbRX6Zop1NgbszTr846U0shS+zSyPTfH1PKc7chCyMPJltY9JaV03wbGfaY0zvOb+DpuBH6RUnoiIq4o1bJmz81FKaXOdf2ejB49Oo0bN66up0uSclZZmXhh+gK27tSWAVt1zLscNUeVlTB9XDajreeOeVej5mr6M1k42GtE3pU03OqVsHQ+dHaJ7mZj6bvwm1GwbH6pI+CsO2HQATkWJUmSJEmqo9jsTxCxLfBrsgl8y4EpwAXAP9Zkb01tY8vSriMiTgHOAz6aUlrvVt7SDMWrgEtSSv9ohNpuBX4ZEXsAHVJKz5T6zwB6R8RHSu2+ETE0pfRqHce9Hbi8tgMppeXAXcBdETELOJFsFmdtxgN7AhsNN4HRwHURAbANcExErEop3VrHeiVJBVVREYwa0D3vMtScVVTAgL3zrkLNXb898q6g8bRqY7DZ3HToAZ+4Bx79DSxfmO3parApSaruxZvgP9/J9ojf/aMw5ifQqs5vKUqSpAKLLNy6BbgypXR6qW8U0DvPuirKOPccshmTta5RVNr3smvpvAZLKS0CHgAuA64FiIgdgU4ppX4ppUEppUHAj8mWra2rA4HXa3ZGxB4R0bf0eQWwK7CxpXl/BnwzIoatuSYivlTL1zG4Wq03AZ812JQkSZLUbPQaDif9AU7/Oww9Ku9qJJVj/K1w6VFw2dEw6e68q1FLtGA63PJpWDgNVi2FsX+Bp2udMyBJklqmw4CVKaU/rulIKT0HTF3TjohBEfFwRDxTeuxf6u8TEQ9FxHMR8VJEHBQRrSLiilL7xYi4sD5FlXOb1S7AHZs4ZxxwfH0K2YBrgX9QFV6eQZYQV3czcB3w/Y2Ms2bPzQBWUHsA2wv4S2lpWoCngN9XO/5CRFSWPr8hpfSliLgAuDYiOgIJuLMuX1Q1NffcvDul9PUyx5AkSZIkSVuaaU/DjWeRvR0BTH0Sznssu2FBaiwznoHKVev2TX0S9j43n3okSVJTGwk8vYlz3gGOSikti4ihZNneaODDwD0ppR9GRCugIzAK6FdtK8nu9SmqnHBzq1KBGzOXbOnVRpFSuoVq6wWnlC6u5ZwXgJ1Knw+q5fgUoEMdnutuoNbbHGsbt9R/B5sOfKuff1aNdqu6XitJkiRJkrTWq/ewNtgESKvhtXsNN9W4+u0JFa3XDTgH7JNfPZIkqTlqA/y+tFztamBYqX8scFlEtAFuTSk9FxFvANtHxO/IJgz+uz5PWM6ytHOAoZs4Zygwvz6FSJIkSZIkqY62GbZ+X88dm74OtWxd+8KHLoXu20HbLrDPeTD6E3lXJUmSms54YM9NnHMhMAvYjWzGZluAlNJDwMHAdOBvEXFmSund0nkPAJ8DLq1PUeXM3HwU+EBEDE8pTax5MCJGACcA/6xPIZIkSZIkSaqjnU+CV/8DL1wPUQF7fhx2ODLvqtQS7XxS9pAkSVui+4EfRcS5KaW/AETEXmRLzK7RDZiWUqqMiI8DrUrnbQdMTyn9JSI6AXtExL+AFSmlmyPideCK+hQVKaVNn1VV7GPAAuB7ZEu4Tgf6AUcD/1P6Ag5MKT1Zn2K0caNHj07jxo3LuwxJkiRJktRcLHoHohV02jrvSiRJktT0YtOnNPAJIvoCvyabwbkMmAJcANySUhpZ2mfzZmAJ8F/g/JRS51LQ+VVgJbAIOBPoClxO1cqy30gp3VV2TXUNN0tfwLnAJZRS1xpWA59NKdVrCqk2zXBTkiRJkiRJkiRJJZs93GyOylmWltLU0UeAzwL7AN3J9th8AvhDSmlCYxcoSZIkSZIkSZIkSVBmuAlQCjDP3wy1SJIkSZIkSZIkSdIGVWz6FEmSJEmSJEmSJEnKX9kzNyOiFbAj0IPa994kpfRQA+uSJEmSJEmSJEmSpHWUFW5GxP8AFwLdNnFqraGnJEmSJEmSJEmSJNVXncPNiLgI+C6wAPgbMBVYtZnqkiRJkiRJkiRJkqR1lDNz81xgOrBHSmn2ZqpHkiRJkiRJkiRJUjMx6Ot3VgBnABcAA8gmQP4auHbKT46tbMjYETEG+A3ZqrCXppR+sqlrKsoYfwBwq8GmJEmSJEmSJEmS1PKVgs2bgT8Bo4HepY9/Am4qHa+XiGgFXAIcDewEnBERO23qunKecBZl7tEpSZIkSZIkSZIkqbDOAI4COtXo7wS8Dzi9AWPvDbyWUnojpbQCuA44YVMXlRNu3gAcFRHt6lmgJEmSJEmSJEmSpOK4gPWDzTU6ARc2YOx+ZEvcrjGt1LdR5YSb/w+YCdwUEYPLq02SJEmSJEmSJElSwQxo4PGNiVr60qYuKmeZ2fFAG6AvcExELADm1/akKaUhZYwrSZIkSZIkSZIkqfmZSrbP5saO19c01g1H+wMzNnVROTM3K4BVwFulxwKyRLXmo94bh0qSJEmSJEmSJElqNn4NLN7AscXArxow9lhgaEQMjoi2ZPt33r6pi+o8czOlNKj+tUmSJEmSJEmSJEkqmGuBk4GjWHfvzcXAv4Hr6jtwSmlVRHweuAdoBVyWUhq/qesipU0uXatmYvTo0WncuHF5lyFJkiRJkiRJkqT81bZnZaMb9PU7K8hmVV5ItozsVLIZm9dN+cmxlU1RQ3WGmwViuClJkiRJkiRJkqSSJgk3m5s6L0sbEWfW9dyU0lX1K0eSJEmSJEmSJEmSalfncBO4AtjUNM8onWO4KUmSJEmSJEmSJKlRlRNunr2B/u7AXmRr7d4M3NnAmiRJkiRJkiRJkiRpPXUON1NKV27seERcThZs/rahRUmSJEmSJEmSJElSTRWNNVBK6T7gbuB7jTWmJEmSJEmSJEmSJK1RzrK0dfEK8JlGHlOSJEmSJEmSJElSHi7uVgGcAVwADACmAr8GruXiBZX1HTYiLgOOA95JKY2s63WNNnOzZCcgNfKYkiRJkiRJkiRJkppaFmzeDPwJGA30Ln38E3BT6Xh9XQGMKfeiBoebEVEREdtFxA+Ao4GHGzqmJEmSJEmSJEmSpNydARwFdKrR3wl4H3B6fQdOKT0EzCv3ujovSxsRlWx8VmYAc4GvlluEJEmSJEmSJEmSpGbnAtYPNtfoBFwIXNNk1VDenpsPUXu4WQm8CzwFXJ5Smt0YhUmSJEmSJEmSJEnK1YAGHm90dQ43U0qHbsY6JEmSJEmSJEmSJDUvU8n22dzY8SbV4D03JUmSJEmSJEmSJLVIvwYWb+DYYuBXTVdKxnBTkiRJkiRJkiRJUm2uBf7D+gHnYuDfwHX1HTgirgUeB3aMiGkR8ck6XZdSbdtobvSJ9gLeD/QD2tVySkop1enJVZ7Ro0encePG5V2GJEmSJEmSJEmS8hdN8iwXd6sATgcuJNtjcyrZjM3ruHhBZZPUUE2dw82ICOAK4KNk36zEut+0Ne2UUmrVuGUKDDclSZIkSZIkSZK0VtOEm81MOcvSfh74GPA3YDTZN+zXwP7AN4H3yKaebt+4JUqSJEmSJEmSJEkStC7j3I8Dk1JKZwFkEzmZn1J6AngiIu4BniBbd/fyRq5TkiRJkiRJkiRJ0haunJmbOwL31+hbG46mlJ4F7gA+2wh1SZIkSZIkSZIkSdI6ygk3A1hQrb0Y2KrGOa8CwxtalCRJkiRJkiRJkiTVVE64OR3oV639BrBnjXOGkoWekiRJkiRJkiRJktSoygk3n2LdMPMuYO+I+J+I2DkiPgecQLbvpiRJkiRJkiRJkiQ1qnLCzZuBVhExuNT+X+BN4LvAC8DvgPnA1xuzQEmSJEmSJEmSJEkCaF3XE1NKtwK3VmvPi4jdgXOBIcAU4KqU0szGLVGSJEmSJEmSJEmSygg3a5NSWgD8fE07ItpHRNeU0sIGVyZJkiRJkiRJkiRJ1ZSzLG1d/AGY18hjSpIkSZIkSZIkSVKjh5sAsRnGlCRJkiRJkiRJkrSF2xzhpiRJkiRJkiRJkiQ1OsNNSZIkSZIkSZIkSYVguClJkiRJkiRJkiSpEAw3JUmSJEmSJEmSJBWC4aYkSZIkSZIkSZKkQmi9sYMRsbqpCpEkSZIkSZIkSZKkjdlouAlEPcZM9SlEkiRJkiRJkiRJkjZmo+FmSsllayVJkiRJkiRJkiQ1C4aX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DDclSZIkSZIkSZIkFYLhpiRJkiRJkiRJkqRCMNyUJEmSJEmSJEmSVAit8y5AkiRJkgpn9iSYeCd0Hwg7nQit/NVKkiRJkqSm4G/gkiRJaripY+Geb8L8t2Dnk+Co70HrtnlXJW0ekx+Cv30QKldm7fG3wOl/z7cmSZIkSZK2EIabkiRJapiVS+Ha02DJ3Kz95B+g41ZwyEX51iVtLo//X1WwCTDxDpj7Omw9JL+aJEmS1GApJW58ehoPvjKb4b278IkDB9OpnW+hS1Jz4yuzJElS0b37Zvaxx3b1HqKyMrE6Jdq0qseW7LNergo213jjQcPNdybC+H9A516w2xnQtlPeFUmSJEnaiD8++AY/vXsiAHcyk+emzuevZ+2Vc1WSpJoMNyVJkoqqcjXcfE4WoEG2HOwHLy1777+/P/kmP7tnEouXr+LkPfvz/RNG0rqckHObHaBNJ1i5uKqv76iyamhxpo6FK46B1Suy9nPXwjn3QkS+dalx7PdZeO3eqtmbw49z1qYkSVILcNPTU9dp3zfxHeYtXsFWndxyQ41s5dJsu4tOPaHfHnlXIxVOPW7NlyRJUrMw4faqYBOyff8m3F7WEJPnLObbt77E/CUrWbk6ce1TU7l27NRNX1hd+25w0h+g87ZAwLAxztoce2lVsAkwfRxMfSqXUh58ZTan/ulxTrzkUW57bnouNbQ4gw+G8x6DIy+Gky+HU67MuyJJkiQ1gq07t1un3altKzq2bZVTNWqx5r8Fv9sTrjkV/nIY3PKZvCuSCseZm5IkSUU1b/L6fe/W0rcRL05fQErr9r0wdT7sW+YStzudAMOPh1VLW8byqxPugEl3wTZDYe9zy/+aaps9W+aM2sbw5tzFnHPlWFauzv6Qv3jdc2zbtT37bL91k9fS4vQclj0kSZLUYnz1/Tty9uVjWbR8FRWRtdu3MdxUI3vs97Cw2o2nz18L+30Ott0lv5qkginUzM2IWFTt82Mi4tWIGBgRO0bEAxHxXERMiIg/Vztv74h4KCImRcTEiLg0IjrWGPfQiLijludrExE/KT3PSxHxVEQcXct5f42I5yPihYi4KSI6l/p7RMQtpf6nImJkjetOiogUEcMb4/sjSZK2MDseAxXVArOK1jBsvR9VNmr0dj1oXbHuUqn7Daln8FVR0TKCzaevgOs/As9dDfd+B67/aPlj7HMetO1S1R5yBPTbs9FKrKuHXpm9Nthc4/5J7zR5HZIkSVIR7DVoKx79+uFcdtZoHvzqYZx1wOC8S1JLtGRu3fqayoolsGxhfs8v1UOhws01IuII4HfAmJTSW8BvgV+llEallEaUjhERvYEbga+llHYERgB3A11qH3k93wf6ACNTSiOB4zdw7YUppd1SSrsCbwGfL/V/E3iu1H8m8Jsa150BPAKcXsd6JEmSqvQaDh+5EXY4MgvPPnwD9N6prCH6du/A7z+8B0N7daZXl3Z88YihnLR7v81UcEE8c9W67dfvhwXTyhtj25Hw+bFwzM/h1L9lfzY5GNKr83p9O/Rcv0+SJDWydybCAz+FZ/4GK5flXY2kMnTr0IbDh/dmwFYdN33yxsx9HZbOb5Sa1MLs/hGg2k3GPQbDdgfkU8t/fwT/Oxh+Oghu+xysXpVPHVKZCrcsbUQcBPwFOCal9Hqpuw+w9h2nlNKLpU8/B1yZUnq81J+Am+r4PB2Bc4HBKaXlpetnAeu9M5VSWli6JoAOwJrb43cCflw6Z2JEDIqI3imlWaXZnQcAhwG3AxfX6RsgSZJU3ZDDs0cDjBm5LWNGbttIBbUA7buv265oA23q8cZG1z7ZkrY52n/INpx9wCD+9vibrE6J43bty4lbengtSdLm9ubjcOXxULkya79wPZy13oJhklqqRe/A30+Gmc9D6/Zw5HdhX/dUVDVDDoczb8v+f+jUE/Y9D1q1afo6pj4FD/60qv3s1VnIOurDTV+LVKaihZvtgNuAQ1NKE6v1/wq4PyIeA/4NXJ5Smg+MBK6s53PtALy1JrjclIi4HDgGeBn4cqn7eeCDwCMRsTewHdAfmAWcCNydUnolIuZFxB4ppWfqWaskSZIay6Ffh6lPworSjggHXggdt8q3pgb4zvE784XDh7KyspJeXdrnXY4kqbl5ZyI89jtY8R7seTYMOSzviorvqT9VBZsAUx6GGc9B31F5VSSpKT30syzYBFi1DP79bdj5JOjSO9+61Lxsf0j2yNPbL67fN2t809ch1UPRlqVdCTwGfLJ6Z0rpcrIlZ28EDgWeiIh2TVlYSulsoC8wATit1P0ToEdEPAecDzwLrJnXfQZwXenz60rt9UTEpyJiXESMmz179maqXpIkSWsN2BsueBFOuQLOewwO/1beFTVYj05tDTYlSetbMg8ue3+2z/TLt8HVH8xmcahhotX6fRVFm18gqd7mvrZuu3IlzH8zn1qkjdn+0PX/z/ImJxVE0cLNSuBUYK+I+Gb1AymlGSmly1JKJ5AFiCOB8cCe9Xyu14CBEVHX/TlJKa0Grgc+VGovTCmdnVIaRbbnZk9gckRsDRwOXBoRU4CvAqeVlrWtOeafU0qjU0qje/bsWc8vRZIkacswb/EKvnDts+z7o/v4zN+e5u0F9dzjquNW2d3VvXdu3ALVcMsWwrRxsGJJ3pVIUvG9+h9YNr+qnSrhpZtzK6fF2O+z0LpDVXvYmGw/bqkZWrB0JVc8Opn/e+A1Zsxfmnc5LcOOx6zb7toP+ozKpRRpo7YeAqdelf397Dkcjv0l7HBk3lVJdVK428ZSSksi4jjg4YiYlVL6a0SMAe5LKa2MiG2BrYHpwO+BpyLizpTSkwAR8VHg3pTS23V4nr8Cv42IT6eUVkREH+CIlNLVa84rBZJDUkqvlT4/HphYOtYdWJJSWgGcAzyUUloYEZ8GrkopfbraOA8CBwIPN8o3SpIkaQv0zX+8yN3jsx/z7h7/NguXreSac/fNuSo1mkl3wc3nZEsGt+8OZ1wL2+2fd1WSVFxd+6zf16WWPpWn357w+adg4p3QtS/seGzeFUm1WrpiNSde8iiT5ywG4I8PvM4d5x/EwK3rsd+8qux1Dqxekd0s0q0/HPYtaN22/HEm/BPGXQ7tusBBX4I+uzV+rdKI47KHVDCFCzcBUkrzSoHmQxExBzgE+E1ErLk1/6trwsuIOB34eUT0Ipv5+RDwj1qGPSIiplVrnwJ8G/gB8HJp7MXA/6txXQBXRkTX0ufPA+eVjo0AroqI1WR7ca5ZTvcMsiVrq7sZ+DCGm5IkSfX2yGtz1mk/9vpcVlcmWlWst0CGiiYluPMrVXuhLpsPd38dPv1QrmVJUqENOghGngwv3ZS1++wGo8/Ot6aWovtA2Pe8TZ8n5ejeCbPWBpsAC5et4oZxU/nK+3fMsaoWIAL2+1z2qK83HoTrP1rVfv1++OLz2QozkqRihZsppc7VPp8KDC41bwO+tIFrHgcO2sS4DwAdNnD4otJjQ9dWAgds5LmH1tJ/aC19v91YjZIkSdq0EX26MHbKu2vbO/buYrDZGF7/L9z7HVg0G3Y7HQ7/H6ho4h0uKlfBezPW7Zv/VtPWIEktTQSc/Fc4+CuwfBH0H531SdoitK7l52R/dm4mXr5t3fbyhfDafbDrKfnUI0nNTNH23JQkSVJLtWwB/Oc7cPWH4PFLoHJ12UP86KRdGNY7ux9u8Dad+NkpuzZ2lVueJfPgug/DzOezcPGRX8K4vzZ9Ha3awPAay/rtfFLT19GYls6H56+DSXfX6++7VCeL3oGHfwkP/i/Mn5p3NWqueo2AAXsZbEpbmMNH9GL4tl3Wtrfp3JbT9hqQY0Vaq/vAuvVJS9+FZQvzrkJqcpFSyrsG1dHo0aPTuHHj8i5DkiRp87j6Q/DavVXtg78Kh3+7XkPNX7KCbh3aEL5J23Cv/gf+fvK6fSOOh9Ourv38zWn5e1lAM+NZ2O6AbO+h1u2avo7G8O6bcOmRsPidrD34YDjzdoMFNa6l8+EP+8PC6Vm7fXc479Fs/y9Jksj23fzXizNZsnI1x+7Sh6061WNvSDW+ZQvh76fA1CeAyJYMP+5XeVel5mT1KvjnF+D5a6GiNez7WTjqu3lXpXxskb9EFmpZWkmSJLVQS99dN9gEePHGeoeb3Tv6pkyj6b1z9sty5aqqvj6j8qmlXRd43/fzee7GNvYvVcEmwOSHYMrDWcgpNZYJt1cFm5DtVfv8ddkSpJIkAR3atuJDe3rTS7PTvit88h6Y9TK06+ysTa3vpZvgub9nn69eAY/+Goa+DwbVuoOe1OK4LK0kSZLy16ZTNqOouq79cilFNXTtC8f/FjpuDVEBO38Q9vtc3lUV34oldeuTGqJVLTObizrbWZKkLVHvnQw2VbtZ49fve+flpq9DyonhpiRJkvLXui2M+TG0Ks247NADjnRJnWZj94/AV16Fb86AUy6HNh3yrqj49jhz3eBp6x1gyOH51aOWacTx0Gunqna3gbDbh/OrR5IkSY1j6FHrtqMVbH9YPrVIOXDPzQJxz01JktTiLZoNc16BvrtD2455VyNtXrPGwwvXZ7OW9zwLOm6Vd0VqiVYuhQl3QOVKGH5ctsydJEmSiu/Zq+GJP2Y3Cx/0FRh+TN4VKR9b5J6bhpsFYrgpSZIkSZIkSZKkki0y3HRZWkmSJEmSJEmSJEmFYLgpSZIkSZIkSZIkqRAMNyVJkiRJkiRJkiQVguGmJEmSJEmSJEmSpEIw3JQkSZIkSZIkSZJUCIabkiRJkiRJkiRJkgrBcFOSJEmSJEmSJElSIRhuSpIkSZIkSZIkSSoEw01JkiRJkiRJkiRJhWC4KUmSJEmSJEmSJKkQDDclSZIkSZIkSZIkFYLhpiRJkiRJkiRJkqRCMNyUJEmSJEmSJEmSVAiGm5IkSZIkSZIkSZIKwXBTkiRJkiRJkiRJUiEYbkqSJEmSJEmSJEkqBMNNSZIkSZIkSZIkSYVguClJkiRJkiRJkiSpEAw3JUmSJEmSJEmSJBWC4aYkSZIkSZIkSZKkQjDclCRJkiRJkiRJklQIhpuSJEmSJEmSJEmSCsFwU5IkSZIkSZIkSVIhGG5KkiRJkiRJkiRJKgTDTUmSJEmSJEmSJEmFYLgpSZIkSZIkSZIkqRAMNyVJkiRJkiRJkiQVguGmJEmSJEmSJEmSpEIw3JQkSZIkSZIkSZJUCIabkiRJkiRJkiRJkgrBcFOSJEmSJEmSJElSIRhuSpIkSZIkSZIkSSoEw01JkiRJkiRJkiRJhWC4KUmSJEmSJEmSJKkQDDclSZIkSZIkSZIkFYLhpiRJkiRJkiRJkqRCMNyUJEmSJEmSJEmSVAiGm5IkSZIkSZIkSZIKwXBTkiRJkiRJkiRJUiFESinvGlRHETEbeDPvOprINsCcvIuQpBbG11ZJany+tkpS4/J1VZIan6+tUss1J6U0Ju8imprhppqliBiXUhqddx2S1JL42ipJjc/XVklqXL6uSlLj87VVUkvjsrSSJEmSJEmSJEmSCsFwU5IkSZIkSZIkSVIhGG6qufpz3gVIUgvka6skNT5fWyWpcfm6KkmNz9dWSS2Ke25KkiRJkiRJkiRJKgRnbkqSJEmSJEmSJEkqBMNNSZIkSZIkSZIkSYVguKlmJyLGRMSkiHgtIr6edz2SVDQRMSAi/hsREyJifER8sdS/VUT8JyJeLX3skXetklQ0EdEqIp6NiDtKbV9bJakBIqJ7RNwUERNLP7/u52urJNVfRFxYei/gpYi4NiLa+7oqqaUx3FSzEhGtgEuAo4GdgDMiYqd8q5KkwlkFfDmlNALYF/hc6bX068B9KaWhwH2ltiSpPF8EJlRr+9oqSQ3zG+DulNJwYDey11hfWyWpHiKiH/AFYHRKaSTQCjgdX1cltTCGm2pu9gZeSym9kVJaAVwHnJBzTZJUKCmlmSmlZ0qfv0f2BlE/stfTK0unXQmcmEuBklRQEdEfOBa4tFq3r62SVE8R0RU4GPgrQEppRUppPr62SlJDtAY6RERroCMwA19XJbUwhptqbvoBU6u1p5X6JEn1EBGDgN2BJ4HeKaWZkAWgQK8cS5OkIvo1cBFQWa3P11ZJqr/tgdnA5aUlvy+NiE742ipJ9ZJSmg78HHgLmAksSCn9G19XJbUwhptqbqKWvtTkVUhSCxARnYGbgQtSSgvzrkeSiiwijgPeSSk9nXctktSCtAb2AP6QUtodWIxLJUpSvZX20jwBGAz0BTpFxEfzrUqSGp/hppqbacCAau3+ZEsnSJLKEBFtyILNv6eU/lHqnhURfUrH+wDv5FWfJBXQAcAHImIK2dYJh0fE1fjaKkkNMQ2YllJ6stS+iSzs9LVVkurnSGBySml2Smkl8A9gf3xdldTCGG6quRkLDI2IwRHRlmzD69tzrkmSCiUigmzfogkppV9WO3Q78PHS5x8Hbmvq2iSpqFJK30gp9U8pDSL7GfX+lNJH8bVVkuotpfQ2MDUidix1HQG8jK+tklRfbwH7RkTH0nsDRwAT8HVVUgsTKbnip5qXiDiGbD+jVsBlKaUf5luRJBVLRBwIPAy8SNW+cN8k23fzBmAg2S88p6SU5uVSpCQVWEQcCnwlpXRcRGyNr62SVG8RMQq4FGgLvAGcTXYzvq+tklQPEfFd4DRgFfAscA7QGV9XJbUghpuSJEmSJEmSJEmSCsFlaSVJkiRJkiRJkiQVguGmJEmSJEmSJEmSpEIw3JQkSZIkSZIkSZJUCIabkiRJkiRJkiRJkgrBcFOSJEmSJEmSJElSIRhuSpIkSVILEBFXRESKiEHV+gaV+q5ohPGnRMSUho7T0kXExaXv+aF51yJJkiRJLZHhpiRJkiQ1U6WQbGOPs/KucUMaEqxGxAOla1dHxC4bOGdNmHtkg4uVJEmSJBVG67wLkCRJkiRt0nc30P/cJq6bDowAFjRqNU2nAvgZMCbvQiRJkiRJzYPhpiRJkiQ1cymli+t53UpgYuNW06ReA94fEUellP6TdzGSJEmSpPy5LK0kSZIktVAbWxo2IoZFxM0R8W5ELI6IxyLi2Ig4a2NL3kZEx4j4WUS8FRHLI+K1iPhaRES1cy4GJpeaH2/AUrrfBBLws4io0++vped4YAPHNrovaUQMiYibImJuRLwXEf+OiJGl83pGxJ8jYmZELIuIsRFx2CZq+XhEPBsRSyPinYi4LCK23cC5W0XEjyNiQun8BRFxX0S8r5Zz1/4ZRcSY0jK+CyIi1eV7JEmSJElF5sxNSZIkSdrCRMRw4FFgK+BO4AVge+AW4F8bubQN8G+gL3AXsAo4EfgJ0J6q5XMfALoDXwSeB26tNsZzZZT6LHA18DHg48DlZVxbrkHAk8AE4IpS+yTggYjYD7gbWAhcT/Z9Ox24KyKGpZTeqmW8C4H3lc6/GzgQOBs4NCL2SSnNXnNiRGxH9j0bBDxcOr8TcBxwd0R8OqX0l1qe42SyJXvvAv5Yul6SJEmSWjTDTUmSJElq5kozIWuaklK6op5DXkIW0H02pfSHas9zNBsPN/uShZVHpZSWlq75LvAKcGFE/CiltDKl9EBETCELN5+r77K6Jd8CTgG+HxHXp5SWNGCsjTkE+HZK6YdrOiLif4DvkYWeN5B9vypLx/4DXEUWYl5Yy3hHA/uklJ6tNt6vgAvIwuBPVjv3SmA74IyU0nXVzu9OFnr+NiJuTynNqvEcxwDHpJTursfXK0mSJEmF5LK0kiRJktT8faeWx1n1GSgiBgCHk+1n+afqx1JKdwH3bmKIL6wJNkvXvAPcBnQDdqxPTRuTUpoK/BroB3ypscevZgpZ6FjdlaWP7YCvrgk2S64hm7k6agPj/a16sFlyMbAA+HBEtAOIiN3IgtWbqwebACml+WR/1u2BD9XyHLcZbEqSJEna0jhzU5IkSZKauZRSbPqsOhtV+vh4jbBujUeAIzdw7YKU0mu19E8tfezRwNo25MdkMx0vioi/1DKDsTE8l1JaXaNvRunjKyml96ofSCmtjohZQP8NjPdgzY6U0oKIeI4szBxBtkTvfqXD3TYwQ7dn6eOIWo49tYHnliRJkqQWy3BTkiRJkrYs3UofNxQQbiw4nL+B/lWlj63qU9CmpJQWlpa//T3Z7MfzNsPTLKjleVdFRK3HSlaR7UNamw19H98ufVzz57B16eNRpceGdN7IWJIkSZK0xXBZWkmSJEnasiwsfey9geMb6s/bn8j29jw3ImqbxbhGYsM38nZv7KI2YkPfx21LHxfU+PjFlFJs5HF2LWOlRq1YkiRJkgrAcFOSJEmStixr9oHcLyJq+53wwEZ6njVLvDbKbM6U0irga6Xx/ncjp74LDKjZGRGt2PD+mJvDIbXU0K1UwzJgQqn7idLHg5qmLEmSJEkqNsNNSZIkSdqCpJSmAg8AOwCfrn4sIsaw4f02y/Uu2czCgY00HimlW4GHgeOAAzZw2lPAwIh4X43+bwPbNVYtdfCxiNi9Rt/FZMvRXptSWg6QUhpH9jV9MCI+UdtAEbFLRPTanMVKkiRJUlG456YkSZIkbXk+BzwK/F9EHAO8AGwPfAi4DTgBqGzIE6SUFkXEk8BBEfF3siVlVwO3p5ReaMDQXyGb7bjDBo7/HHg/cFtEXA/MA/YHBpOFuoc24LnLcRfwaETcAMwkmxF7IDAF+HqNcz8M3A/8NSK+ADxJtr9pf2BXYCSwH/BOUxQuSZIkSc2ZMzclSZIkaQuTUnqZLCy7hWw51AuAQcBJwCOl0xbWdm2ZPgbcCYwBvgN8H9ijIQOmlJ4Crt/I8fuAE4HxwOnAx8kCxb2BNxvy3GX6FfBZsmVoLwCGA1cA+6eU1gkpU0rTgD2Bb5EFwB8BvkAWyr5FNsP2xaYpW5IkSZKat0gp5V2DJEmSJKmZKM2y/DAwPKU0Ke96JEmSJEmqzpmbkiRJkrSFiYiKiNi2lv4jgNOAlw02JUmSJEnNkXtuSpIkSdKWpy0wNSL+C0wEVgE7A0cBK8j25JQkSZIkqdlxWVpJkiRJ2sJERCvg18DhQH+gIzAHeAj4SUrp2fyqkyRJkiRpwww3JUmSJEmSJEmSJBWCe25KkiRJkiRJkiRJKgTDTUmSJEmSJEmSJEmFYLgpSZIkSZIkSZIkqRAMNyVJkiRJkiRJkiQVguGmJEmSJEmSJEmSpEL4//wRsxRGyKSGAAAAAElFTkSuQmCC"/>
          <p:cNvSpPr>
            <a:spLocks noChangeAspect="1" noChangeArrowheads="1"/>
          </p:cNvSpPr>
          <p:nvPr/>
        </p:nvSpPr>
        <p:spPr bwMode="auto">
          <a:xfrm>
            <a:off x="155575" y="-144463"/>
            <a:ext cx="821096"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1" y="3695700"/>
            <a:ext cx="10515600" cy="2602707"/>
          </a:xfrm>
          <a:prstGeom prst="rect">
            <a:avLst/>
          </a:prstGeom>
        </p:spPr>
      </p:pic>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54140"/>
            <a:ext cx="10515600" cy="3811588"/>
          </a:xfrm>
          <a:prstGeom prst="rect">
            <a:avLst/>
          </a:prstGeom>
        </p:spPr>
        <p:txBody>
          <a:bodyPr>
            <a:normAutofit/>
          </a:bodyPr>
          <a:lstStyle/>
          <a:p>
            <a:pPr>
              <a:lnSpc>
                <a:spcPct val="150000"/>
              </a:lnSpc>
              <a:spcBef>
                <a:spcPts val="1400"/>
              </a:spcBef>
            </a:pPr>
            <a:r>
              <a:rPr lang="en-US" sz="1800" dirty="0" smtClean="0">
                <a:solidFill>
                  <a:srgbClr val="1C7DDB"/>
                </a:solidFill>
                <a:latin typeface="IBM Plex Mono SemiBold" panose="020B0709050203000203"/>
              </a:rPr>
              <a:t>The relation between Payload and Launch Site is shown below.</a:t>
            </a:r>
          </a:p>
          <a:p>
            <a:pPr>
              <a:lnSpc>
                <a:spcPct val="150000"/>
              </a:lnSpc>
              <a:spcBef>
                <a:spcPts val="1400"/>
              </a:spcBef>
            </a:pPr>
            <a:r>
              <a:rPr lang="en-US" sz="1800" dirty="0">
                <a:solidFill>
                  <a:srgbClr val="1C7DDB"/>
                </a:solidFill>
                <a:latin typeface="IBM Plex Mono SemiBold" panose="020B0709050203000203"/>
              </a:rPr>
              <a:t>Site CCAFS SLC 40 </a:t>
            </a:r>
            <a:r>
              <a:rPr lang="en-US" sz="1800" dirty="0" smtClean="0">
                <a:solidFill>
                  <a:srgbClr val="1C7DDB"/>
                </a:solidFill>
                <a:latin typeface="IBM Plex Mono SemiBold" panose="020B0709050203000203"/>
              </a:rPr>
              <a:t>shows for payload mass greater than 14000kg the success rate is 100%.</a:t>
            </a:r>
          </a:p>
          <a:p>
            <a:pPr>
              <a:lnSpc>
                <a:spcPct val="150000"/>
              </a:lnSpc>
              <a:spcBef>
                <a:spcPts val="1400"/>
              </a:spcBef>
            </a:pPr>
            <a:r>
              <a:rPr lang="en-US" sz="1800" dirty="0">
                <a:solidFill>
                  <a:srgbClr val="1C7DDB"/>
                </a:solidFill>
                <a:latin typeface="IBM Plex Mono SemiBold" panose="020B0709050203000203"/>
              </a:rPr>
              <a:t>Site KSC LC </a:t>
            </a:r>
            <a:r>
              <a:rPr lang="en-US" sz="1800" dirty="0" smtClean="0">
                <a:solidFill>
                  <a:srgbClr val="1C7DDB"/>
                </a:solidFill>
                <a:latin typeface="IBM Plex Mono SemiBold" panose="020B0709050203000203"/>
              </a:rPr>
              <a:t>39A </a:t>
            </a:r>
            <a:r>
              <a:rPr lang="en-US" sz="1800" dirty="0">
                <a:solidFill>
                  <a:srgbClr val="1C7DDB"/>
                </a:solidFill>
                <a:latin typeface="IBM Plex Mono SemiBold" panose="020B0709050203000203"/>
              </a:rPr>
              <a:t>shows for payload mass </a:t>
            </a:r>
            <a:r>
              <a:rPr lang="en-US" sz="1800" dirty="0" smtClean="0">
                <a:solidFill>
                  <a:srgbClr val="1C7DDB"/>
                </a:solidFill>
                <a:latin typeface="IBM Plex Mono SemiBold" panose="020B0709050203000203"/>
              </a:rPr>
              <a:t>less </a:t>
            </a:r>
            <a:r>
              <a:rPr lang="en-US" sz="1800" dirty="0">
                <a:solidFill>
                  <a:srgbClr val="1C7DDB"/>
                </a:solidFill>
                <a:latin typeface="IBM Plex Mono SemiBold" panose="020B0709050203000203"/>
              </a:rPr>
              <a:t>than </a:t>
            </a:r>
            <a:r>
              <a:rPr lang="en-US" sz="1800" dirty="0" smtClean="0">
                <a:solidFill>
                  <a:srgbClr val="1C7DDB"/>
                </a:solidFill>
                <a:latin typeface="IBM Plex Mono SemiBold" panose="020B0709050203000203"/>
              </a:rPr>
              <a:t>5000kg </a:t>
            </a:r>
            <a:r>
              <a:rPr lang="en-US" sz="1800" dirty="0">
                <a:solidFill>
                  <a:srgbClr val="1C7DDB"/>
                </a:solidFill>
                <a:latin typeface="IBM Plex Mono SemiBold" panose="020B0709050203000203"/>
              </a:rPr>
              <a:t>the success rate is 100</a:t>
            </a:r>
            <a:r>
              <a:rPr lang="en-US" sz="1800" dirty="0" smtClean="0">
                <a:solidFill>
                  <a:srgbClr val="1C7DDB"/>
                </a:solidFill>
                <a:latin typeface="IBM Plex Mono SemiBold" panose="020B0709050203000203"/>
              </a:rPr>
              <a:t>%.</a:t>
            </a:r>
          </a:p>
          <a:p>
            <a:pPr>
              <a:lnSpc>
                <a:spcPct val="150000"/>
              </a:lnSpc>
              <a:spcBef>
                <a:spcPts val="1400"/>
              </a:spcBef>
            </a:pPr>
            <a:r>
              <a:rPr lang="en-US" sz="1800" dirty="0">
                <a:solidFill>
                  <a:srgbClr val="1C7DDB"/>
                </a:solidFill>
                <a:latin typeface="IBM Plex Mono SemiBold" panose="020B0709050203000203"/>
              </a:rPr>
              <a:t>Site VAFB SLC </a:t>
            </a:r>
            <a:r>
              <a:rPr lang="en-US" sz="1800" dirty="0" smtClean="0">
                <a:solidFill>
                  <a:srgbClr val="1C7DDB"/>
                </a:solidFill>
                <a:latin typeface="IBM Plex Mono SemiBold" panose="020B0709050203000203"/>
              </a:rPr>
              <a:t>4E shows for payload between 8-10000 kg </a:t>
            </a:r>
            <a:r>
              <a:rPr lang="en-US" sz="1800" dirty="0">
                <a:solidFill>
                  <a:srgbClr val="1C7DDB"/>
                </a:solidFill>
                <a:latin typeface="IBM Plex Mono SemiBold" panose="020B0709050203000203"/>
              </a:rPr>
              <a:t>the success rate is 100%.</a:t>
            </a:r>
          </a:p>
          <a:p>
            <a:pPr>
              <a:lnSpc>
                <a:spcPct val="150000"/>
              </a:lnSpc>
              <a:spcBef>
                <a:spcPts val="1400"/>
              </a:spcBef>
            </a:pPr>
            <a:endParaRPr lang="en-US" sz="1800" dirty="0">
              <a:solidFill>
                <a:srgbClr val="1C7DDB"/>
              </a:solidFill>
              <a:latin typeface="IBM Plex Mono SemiBold" panose="020B0709050203000203"/>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621162"/>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Payload vs. Launch Site</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2336" y="4703648"/>
            <a:ext cx="11410950" cy="2154352"/>
          </a:xfrm>
          <a:prstGeom prst="rect">
            <a:avLst/>
          </a:prstGeom>
        </p:spPr>
      </p:pic>
    </p:spTree>
    <p:extLst>
      <p:ext uri="{BB962C8B-B14F-4D97-AF65-F5344CB8AC3E}">
        <p14:creationId xmlns:p14="http://schemas.microsoft.com/office/powerpoint/2010/main" val="38697892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sz="half" idx="1"/>
          </p:nvPr>
        </p:nvSpPr>
        <p:spPr>
          <a:xfrm>
            <a:off x="731911" y="1782384"/>
            <a:ext cx="5181600" cy="4351338"/>
          </a:xfrm>
          <a:prstGeom prst="rect">
            <a:avLst/>
          </a:prstGeom>
        </p:spPr>
        <p:txBody>
          <a:bodyPr>
            <a:normAutofit/>
          </a:bodyPr>
          <a:lstStyle/>
          <a:p>
            <a:pPr>
              <a:lnSpc>
                <a:spcPct val="150000"/>
              </a:lnSpc>
              <a:spcBef>
                <a:spcPts val="1400"/>
              </a:spcBef>
            </a:pPr>
            <a:r>
              <a:rPr lang="en-US" sz="1800" dirty="0" smtClean="0">
                <a:solidFill>
                  <a:srgbClr val="1C7DDB"/>
                </a:solidFill>
                <a:latin typeface="IBM Plex Mono SemiBold" panose="020B0709050203000203"/>
              </a:rPr>
              <a:t>The Relationship shows that for the Orbit ES-L1, GEO, HEO and SSO the Success rate is 100%</a:t>
            </a:r>
          </a:p>
          <a:p>
            <a:pPr>
              <a:lnSpc>
                <a:spcPct val="150000"/>
              </a:lnSpc>
              <a:spcBef>
                <a:spcPts val="1400"/>
              </a:spcBef>
            </a:pPr>
            <a:r>
              <a:rPr lang="en-US" sz="1800" dirty="0" smtClean="0">
                <a:solidFill>
                  <a:srgbClr val="1C7DDB"/>
                </a:solidFill>
                <a:latin typeface="IBM Plex Mono SemiBold" panose="020B0709050203000203"/>
              </a:rPr>
              <a:t>LEO and VLEO have Success rate between 70-80%.</a:t>
            </a:r>
          </a:p>
          <a:p>
            <a:pPr>
              <a:lnSpc>
                <a:spcPct val="150000"/>
              </a:lnSpc>
              <a:spcBef>
                <a:spcPts val="1400"/>
              </a:spcBef>
            </a:pPr>
            <a:r>
              <a:rPr lang="en-US" sz="1800" dirty="0" smtClean="0">
                <a:solidFill>
                  <a:srgbClr val="1C7DDB"/>
                </a:solidFill>
                <a:latin typeface="IBM Plex Mono SemiBold" panose="020B0709050203000203"/>
              </a:rPr>
              <a:t>Rest all have success rate between 50 and 60%.</a:t>
            </a:r>
          </a:p>
          <a:p>
            <a:pPr>
              <a:lnSpc>
                <a:spcPct val="150000"/>
              </a:lnSpc>
              <a:spcBef>
                <a:spcPts val="1400"/>
              </a:spcBef>
            </a:pPr>
            <a:endParaRPr lang="en-US" sz="1800" dirty="0">
              <a:solidFill>
                <a:srgbClr val="1C7DDB"/>
              </a:solidFill>
              <a:latin typeface="IBM Plex Mono SemiBold" panose="020B0709050203000203"/>
            </a:endParaRPr>
          </a:p>
        </p:txBody>
      </p:sp>
      <p:pic>
        <p:nvPicPr>
          <p:cNvPr id="8" name="Content Placeholder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66432" y="1966741"/>
            <a:ext cx="5327344" cy="3777248"/>
          </a:xfrm>
        </p:spPr>
      </p:pic>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710928"/>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Success Rate vs. Orbit Type</a:t>
            </a:r>
            <a:endParaRPr lang="en-US" sz="4400" dirty="0">
              <a:solidFill>
                <a:srgbClr val="0B49CB"/>
              </a:solidFill>
            </a:endParaRPr>
          </a:p>
        </p:txBody>
      </p:sp>
    </p:spTree>
    <p:extLst>
      <p:ext uri="{BB962C8B-B14F-4D97-AF65-F5344CB8AC3E}">
        <p14:creationId xmlns:p14="http://schemas.microsoft.com/office/powerpoint/2010/main" val="800901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50000"/>
              </a:lnSpc>
              <a:spcBef>
                <a:spcPts val="1400"/>
              </a:spcBef>
            </a:pPr>
            <a:r>
              <a:rPr lang="en-US" sz="1800" dirty="0" smtClean="0">
                <a:solidFill>
                  <a:srgbClr val="1C7DDB"/>
                </a:solidFill>
                <a:latin typeface="IBM Plex Mono SemiBold" panose="020B0709050203000203"/>
              </a:rPr>
              <a:t>LEO shows that with increase in flight number the success rate is increasing.</a:t>
            </a:r>
          </a:p>
          <a:p>
            <a:pPr>
              <a:lnSpc>
                <a:spcPct val="150000"/>
              </a:lnSpc>
              <a:spcBef>
                <a:spcPts val="1400"/>
              </a:spcBef>
            </a:pPr>
            <a:r>
              <a:rPr lang="en-US" sz="1800" dirty="0" smtClean="0">
                <a:solidFill>
                  <a:srgbClr val="1C7DDB"/>
                </a:solidFill>
                <a:latin typeface="IBM Plex Mono SemiBold" panose="020B0709050203000203"/>
              </a:rPr>
              <a:t>GEO do not have any relationship with Flight Number</a:t>
            </a:r>
            <a:endParaRPr lang="en-US" sz="1800" dirty="0">
              <a:solidFill>
                <a:srgbClr val="1C7DDB"/>
              </a:solidFill>
              <a:latin typeface="IBM Plex Mono SemiBold" panose="020B0709050203000203"/>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657919"/>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Flight Number vs. Orbit Type</a:t>
            </a:r>
            <a:endParaRPr lang="en-US" sz="4400"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0" y="2069756"/>
            <a:ext cx="6128779" cy="4071594"/>
          </a:xfrm>
          <a:prstGeom prst="rect">
            <a:avLst/>
          </a:prstGeom>
        </p:spPr>
      </p:pic>
    </p:spTree>
    <p:extLst>
      <p:ext uri="{BB962C8B-B14F-4D97-AF65-F5344CB8AC3E}">
        <p14:creationId xmlns:p14="http://schemas.microsoft.com/office/powerpoint/2010/main" val="11067275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39348"/>
            <a:ext cx="10515600" cy="3811588"/>
          </a:xfrm>
          <a:prstGeom prst="rect">
            <a:avLst/>
          </a:prstGeom>
        </p:spPr>
        <p:txBody>
          <a:bodyPr>
            <a:normAutofit/>
          </a:bodyPr>
          <a:lstStyle/>
          <a:p>
            <a:pPr>
              <a:lnSpc>
                <a:spcPct val="150000"/>
              </a:lnSpc>
              <a:spcBef>
                <a:spcPts val="1400"/>
              </a:spcBef>
            </a:pPr>
            <a:r>
              <a:rPr lang="en-US" sz="1800" dirty="0">
                <a:solidFill>
                  <a:srgbClr val="1C7DDB"/>
                </a:solidFill>
                <a:latin typeface="IBM Plex Mono SemiBold" panose="020B0709050203000203"/>
              </a:rPr>
              <a:t>With heavy payloads the successful landing or positive landing rate are more for Polar</a:t>
            </a:r>
            <a:r>
              <a:rPr lang="en-US" sz="1800" dirty="0" smtClean="0">
                <a:solidFill>
                  <a:srgbClr val="1C7DDB"/>
                </a:solidFill>
                <a:latin typeface="IBM Plex Mono SemiBold" panose="020B0709050203000203"/>
              </a:rPr>
              <a:t>, LEO </a:t>
            </a:r>
            <a:r>
              <a:rPr lang="en-US" sz="1800" dirty="0">
                <a:solidFill>
                  <a:srgbClr val="1C7DDB"/>
                </a:solidFill>
                <a:latin typeface="IBM Plex Mono SemiBold" panose="020B0709050203000203"/>
              </a:rPr>
              <a:t>and </a:t>
            </a:r>
            <a:r>
              <a:rPr lang="en-US" sz="1800" dirty="0" smtClean="0">
                <a:solidFill>
                  <a:srgbClr val="1C7DDB"/>
                </a:solidFill>
                <a:latin typeface="IBM Plex Mono SemiBold" panose="020B0709050203000203"/>
              </a:rPr>
              <a:t>ISS</a:t>
            </a:r>
            <a:endParaRPr lang="en-US" sz="1800" dirty="0">
              <a:solidFill>
                <a:srgbClr val="1C7DDB"/>
              </a:solidFill>
              <a:latin typeface="IBM Plex Mono SemiBold" panose="020B0709050203000203"/>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670479"/>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Payload vs. Orbit Type</a:t>
            </a:r>
            <a:endParaRPr lang="en-US" sz="4400"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3011" y="2972061"/>
            <a:ext cx="8229600" cy="3885939"/>
          </a:xfrm>
          <a:prstGeom prst="rect">
            <a:avLst/>
          </a:prstGeom>
        </p:spPr>
      </p:pic>
    </p:spTree>
    <p:extLst>
      <p:ext uri="{BB962C8B-B14F-4D97-AF65-F5344CB8AC3E}">
        <p14:creationId xmlns:p14="http://schemas.microsoft.com/office/powerpoint/2010/main" val="31453405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971674"/>
            <a:ext cx="3932238" cy="3811588"/>
          </a:xfrm>
          <a:prstGeom prst="rect">
            <a:avLst/>
          </a:prstGeom>
        </p:spPr>
        <p:txBody>
          <a:bodyPr>
            <a:normAutofit/>
          </a:bodyPr>
          <a:lstStyle/>
          <a:p>
            <a:pPr>
              <a:lnSpc>
                <a:spcPct val="150000"/>
              </a:lnSpc>
              <a:spcBef>
                <a:spcPts val="1400"/>
              </a:spcBef>
            </a:pPr>
            <a:r>
              <a:rPr lang="en-US" sz="1800" dirty="0" smtClean="0">
                <a:solidFill>
                  <a:srgbClr val="1C7DDB"/>
                </a:solidFill>
                <a:latin typeface="IBM Plex Mono SemiBold" panose="020B0709050203000203"/>
              </a:rPr>
              <a:t>With the help of screenshot we can verify that after year 2013 the success rate of launch is gradually increasing.</a:t>
            </a:r>
          </a:p>
          <a:p>
            <a:pPr>
              <a:lnSpc>
                <a:spcPct val="150000"/>
              </a:lnSpc>
              <a:spcBef>
                <a:spcPts val="1400"/>
              </a:spcBef>
            </a:pPr>
            <a:endParaRPr lang="en-US" sz="1800" dirty="0">
              <a:solidFill>
                <a:srgbClr val="1C7DDB"/>
              </a:solidFill>
              <a:latin typeface="IBM Plex Mono SemiBold" panose="020B0709050203000203"/>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697676"/>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Launch Success Yearly Trend</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1106" y="1971674"/>
            <a:ext cx="6440255" cy="4331043"/>
          </a:xfrm>
          <a:prstGeom prst="rect">
            <a:avLst/>
          </a:prstGeom>
        </p:spPr>
      </p:pic>
    </p:spTree>
    <p:extLst>
      <p:ext uri="{BB962C8B-B14F-4D97-AF65-F5344CB8AC3E}">
        <p14:creationId xmlns:p14="http://schemas.microsoft.com/office/powerpoint/2010/main" val="7065944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284362" y="1997471"/>
            <a:ext cx="6229622" cy="2813068"/>
          </a:xfrm>
          <a:prstGeom prst="rect">
            <a:avLst/>
          </a:prstGeom>
        </p:spPr>
        <p:txBody>
          <a:bodyPr>
            <a:normAutofit/>
          </a:bodyPr>
          <a:lstStyle/>
          <a:p>
            <a:pPr>
              <a:lnSpc>
                <a:spcPct val="150000"/>
              </a:lnSpc>
              <a:spcBef>
                <a:spcPts val="1400"/>
              </a:spcBef>
            </a:pPr>
            <a:r>
              <a:rPr lang="en-US" sz="1800" dirty="0" smtClean="0">
                <a:solidFill>
                  <a:srgbClr val="1C7DDB"/>
                </a:solidFill>
                <a:latin typeface="IBM Plex Mono SemiBold" panose="020B0709050203000203"/>
              </a:rPr>
              <a:t>Query to find all distinct launch sites is given below: </a:t>
            </a:r>
          </a:p>
          <a:p>
            <a:pPr marL="0" indent="0">
              <a:lnSpc>
                <a:spcPct val="150000"/>
              </a:lnSpc>
              <a:spcBef>
                <a:spcPts val="1400"/>
              </a:spcBef>
              <a:buNone/>
            </a:pPr>
            <a:r>
              <a:rPr lang="en-US" sz="1800" dirty="0" smtClean="0">
                <a:solidFill>
                  <a:srgbClr val="1C7DDB"/>
                </a:solidFill>
                <a:latin typeface="IBM Plex Mono SemiBold" panose="020B0709050203000203"/>
              </a:rPr>
              <a:t>%SQL SELECT DISTINCT LAUNCH_SITE FROM SPACEXTBL</a:t>
            </a:r>
          </a:p>
          <a:p>
            <a:pPr>
              <a:lnSpc>
                <a:spcPct val="150000"/>
              </a:lnSpc>
              <a:spcBef>
                <a:spcPts val="1400"/>
              </a:spcBef>
            </a:pPr>
            <a:r>
              <a:rPr lang="en-US" sz="1800" dirty="0" smtClean="0">
                <a:solidFill>
                  <a:srgbClr val="1C7DDB"/>
                </a:solidFill>
                <a:latin typeface="IBM Plex Mono SemiBold" panose="020B0709050203000203"/>
              </a:rPr>
              <a:t>There are five 5 distinct launch sites</a:t>
            </a:r>
          </a:p>
          <a:p>
            <a:pPr marL="0" indent="0">
              <a:lnSpc>
                <a:spcPct val="150000"/>
              </a:lnSpc>
              <a:spcBef>
                <a:spcPts val="1400"/>
              </a:spcBef>
              <a:buNone/>
            </a:pPr>
            <a:endParaRPr lang="en-US" sz="1800" dirty="0" smtClean="0">
              <a:solidFill>
                <a:srgbClr val="1C7DDB"/>
              </a:solidFill>
              <a:latin typeface="IBM Plex Mono SemiBold" panose="020B0709050203000203"/>
            </a:endParaRPr>
          </a:p>
          <a:p>
            <a:pPr marL="0" indent="0">
              <a:lnSpc>
                <a:spcPct val="150000"/>
              </a:lnSpc>
              <a:spcBef>
                <a:spcPts val="1400"/>
              </a:spcBef>
              <a:buNone/>
            </a:pPr>
            <a:endParaRPr lang="en-US" sz="1800" dirty="0" smtClean="0">
              <a:solidFill>
                <a:srgbClr val="1C7DDB"/>
              </a:solidFill>
              <a:latin typeface="IBM Plex Mono SemiBold" panose="020B0709050203000203"/>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715745"/>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All Launch Site Names</a:t>
            </a:r>
          </a:p>
        </p:txBody>
      </p:sp>
      <p:graphicFrame>
        <p:nvGraphicFramePr>
          <p:cNvPr id="2" name="Table 1"/>
          <p:cNvGraphicFramePr>
            <a:graphicFrameLocks noGrp="1"/>
          </p:cNvGraphicFramePr>
          <p:nvPr>
            <p:extLst>
              <p:ext uri="{D42A27DB-BD31-4B8C-83A1-F6EECF244321}">
                <p14:modId xmlns:p14="http://schemas.microsoft.com/office/powerpoint/2010/main" val="1915719241"/>
              </p:ext>
            </p:extLst>
          </p:nvPr>
        </p:nvGraphicFramePr>
        <p:xfrm>
          <a:off x="8516262" y="1798795"/>
          <a:ext cx="1589160" cy="3143728"/>
        </p:xfrm>
        <a:graphic>
          <a:graphicData uri="http://schemas.openxmlformats.org/drawingml/2006/table">
            <a:tbl>
              <a:tblPr/>
              <a:tblGrid>
                <a:gridCol w="1589160">
                  <a:extLst>
                    <a:ext uri="{9D8B030D-6E8A-4147-A177-3AD203B41FA5}">
                      <a16:colId xmlns:a16="http://schemas.microsoft.com/office/drawing/2014/main" val="485717721"/>
                    </a:ext>
                  </a:extLst>
                </a:gridCol>
              </a:tblGrid>
              <a:tr h="590709">
                <a:tc>
                  <a:txBody>
                    <a:bodyPr/>
                    <a:lstStyle/>
                    <a:p>
                      <a:pPr algn="r" fontAlgn="ctr"/>
                      <a:r>
                        <a:rPr lang="en-US" b="1">
                          <a:effectLst/>
                        </a:rPr>
                        <a:t>launch_site</a:t>
                      </a:r>
                    </a:p>
                  </a:txBody>
                  <a:tcPr anchor="ctr">
                    <a:lnL>
                      <a:noFill/>
                    </a:lnL>
                    <a:lnR>
                      <a:noFill/>
                    </a:lnR>
                    <a:lnT>
                      <a:noFill/>
                    </a:lnT>
                    <a:lnB>
                      <a:noFill/>
                    </a:lnB>
                    <a:solidFill>
                      <a:srgbClr val="F5F5F5"/>
                    </a:solidFill>
                  </a:tcPr>
                </a:tc>
                <a:extLst>
                  <a:ext uri="{0D108BD9-81ED-4DB2-BD59-A6C34878D82A}">
                    <a16:rowId xmlns:a16="http://schemas.microsoft.com/office/drawing/2014/main" val="1569025219"/>
                  </a:ext>
                </a:extLst>
              </a:tr>
              <a:tr h="780892">
                <a:tc>
                  <a:txBody>
                    <a:bodyPr/>
                    <a:lstStyle/>
                    <a:p>
                      <a:pPr algn="r" fontAlgn="ctr"/>
                      <a:r>
                        <a:rPr lang="en-US" dirty="0">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2375910962"/>
                  </a:ext>
                </a:extLst>
              </a:tr>
              <a:tr h="590709">
                <a:tc>
                  <a:txBody>
                    <a:bodyPr/>
                    <a:lstStyle/>
                    <a:p>
                      <a:pPr algn="r" fontAlgn="ctr"/>
                      <a:r>
                        <a:rPr lang="en-US" dirty="0">
                          <a:effectLst/>
                        </a:rPr>
                        <a:t>CCAFS SLC-40</a:t>
                      </a:r>
                    </a:p>
                  </a:txBody>
                  <a:tcPr anchor="ctr">
                    <a:lnL>
                      <a:noFill/>
                    </a:lnL>
                    <a:lnR>
                      <a:noFill/>
                    </a:lnR>
                    <a:lnT>
                      <a:noFill/>
                    </a:lnT>
                    <a:lnB>
                      <a:noFill/>
                    </a:lnB>
                    <a:solidFill>
                      <a:srgbClr val="F5F5F5"/>
                    </a:solidFill>
                  </a:tcPr>
                </a:tc>
                <a:extLst>
                  <a:ext uri="{0D108BD9-81ED-4DB2-BD59-A6C34878D82A}">
                    <a16:rowId xmlns:a16="http://schemas.microsoft.com/office/drawing/2014/main" val="2357792200"/>
                  </a:ext>
                </a:extLst>
              </a:tr>
              <a:tr h="590709">
                <a:tc>
                  <a:txBody>
                    <a:bodyPr/>
                    <a:lstStyle/>
                    <a:p>
                      <a:pPr algn="r" fontAlgn="ctr"/>
                      <a:r>
                        <a:rPr lang="en-US">
                          <a:effectLst/>
                        </a:rPr>
                        <a:t>KSC LC-39A</a:t>
                      </a:r>
                    </a:p>
                  </a:txBody>
                  <a:tcPr anchor="ctr">
                    <a:lnL>
                      <a:noFill/>
                    </a:lnL>
                    <a:lnR>
                      <a:noFill/>
                    </a:lnR>
                    <a:lnT>
                      <a:noFill/>
                    </a:lnT>
                    <a:lnB>
                      <a:noFill/>
                    </a:lnB>
                    <a:solidFill>
                      <a:srgbClr val="FFFFFF"/>
                    </a:solidFill>
                  </a:tcPr>
                </a:tc>
                <a:extLst>
                  <a:ext uri="{0D108BD9-81ED-4DB2-BD59-A6C34878D82A}">
                    <a16:rowId xmlns:a16="http://schemas.microsoft.com/office/drawing/2014/main" val="2095079874"/>
                  </a:ext>
                </a:extLst>
              </a:tr>
              <a:tr h="590709">
                <a:tc>
                  <a:txBody>
                    <a:bodyPr/>
                    <a:lstStyle/>
                    <a:p>
                      <a:pPr algn="r" fontAlgn="ctr"/>
                      <a:r>
                        <a:rPr lang="en-US" dirty="0">
                          <a:effectLst/>
                        </a:rPr>
                        <a:t>VAFB SLC-4E</a:t>
                      </a:r>
                    </a:p>
                  </a:txBody>
                  <a:tcPr anchor="ctr">
                    <a:lnL>
                      <a:noFill/>
                    </a:lnL>
                    <a:lnR>
                      <a:noFill/>
                    </a:lnR>
                    <a:lnT>
                      <a:noFill/>
                    </a:lnT>
                    <a:lnB>
                      <a:noFill/>
                    </a:lnB>
                    <a:solidFill>
                      <a:srgbClr val="F5F5F5"/>
                    </a:solidFill>
                  </a:tcPr>
                </a:tc>
                <a:extLst>
                  <a:ext uri="{0D108BD9-81ED-4DB2-BD59-A6C34878D82A}">
                    <a16:rowId xmlns:a16="http://schemas.microsoft.com/office/drawing/2014/main" val="513423049"/>
                  </a:ext>
                </a:extLst>
              </a:tr>
            </a:tbl>
          </a:graphicData>
        </a:graphic>
      </p:graphicFrame>
    </p:spTree>
    <p:extLst>
      <p:ext uri="{BB962C8B-B14F-4D97-AF65-F5344CB8AC3E}">
        <p14:creationId xmlns:p14="http://schemas.microsoft.com/office/powerpoint/2010/main" val="27278509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26842"/>
            <a:ext cx="9745589" cy="4351338"/>
          </a:xfrm>
          <a:prstGeom prst="rect">
            <a:avLst/>
          </a:prstGeom>
        </p:spPr>
        <p:txBody>
          <a:bodyPr>
            <a:normAutofit/>
          </a:bodyPr>
          <a:lstStyle/>
          <a:p>
            <a:pPr>
              <a:lnSpc>
                <a:spcPct val="150000"/>
              </a:lnSpc>
              <a:spcBef>
                <a:spcPts val="1400"/>
              </a:spcBef>
            </a:pPr>
            <a:r>
              <a:rPr lang="en-US" sz="1800" dirty="0">
                <a:solidFill>
                  <a:srgbClr val="1C7DDB"/>
                </a:solidFill>
                <a:latin typeface="IBM Plex Mono SemiBold" panose="020B0709050203000203"/>
              </a:rPr>
              <a:t>Query to find all </a:t>
            </a:r>
            <a:r>
              <a:rPr lang="en-US" sz="1800" dirty="0" smtClean="0">
                <a:solidFill>
                  <a:srgbClr val="1C7DDB"/>
                </a:solidFill>
                <a:latin typeface="IBM Plex Mono SemiBold" panose="020B0709050203000203"/>
              </a:rPr>
              <a:t>launch sites begin with ‘CCA’  </a:t>
            </a:r>
            <a:r>
              <a:rPr lang="en-US" sz="1800" dirty="0">
                <a:solidFill>
                  <a:srgbClr val="1C7DDB"/>
                </a:solidFill>
                <a:latin typeface="IBM Plex Mono SemiBold" panose="020B0709050203000203"/>
              </a:rPr>
              <a:t>is given below: </a:t>
            </a:r>
          </a:p>
          <a:p>
            <a:pPr marL="0" indent="0">
              <a:lnSpc>
                <a:spcPct val="150000"/>
              </a:lnSpc>
              <a:spcBef>
                <a:spcPts val="1400"/>
              </a:spcBef>
              <a:buNone/>
            </a:pPr>
            <a:r>
              <a:rPr lang="en-US" sz="1800" dirty="0" smtClean="0">
                <a:solidFill>
                  <a:srgbClr val="1C7DDB"/>
                </a:solidFill>
                <a:latin typeface="IBM Plex Mono SemiBold" panose="020B0709050203000203"/>
              </a:rPr>
              <a:t>%SQL SELECT * FROM SPACEXTBL WHERE LAUNCH_SITE LIKE 'CCA%' LIMIT 5</a:t>
            </a:r>
          </a:p>
          <a:p>
            <a:pPr marL="0" indent="0">
              <a:lnSpc>
                <a:spcPct val="150000"/>
              </a:lnSpc>
              <a:spcBef>
                <a:spcPts val="1400"/>
              </a:spcBef>
              <a:buNone/>
            </a:pPr>
            <a:endParaRPr lang="en-US" sz="1800" dirty="0">
              <a:solidFill>
                <a:srgbClr val="1C7DDB"/>
              </a:solidFill>
              <a:latin typeface="IBM Plex Mono SemiBold" panose="020B0709050203000203"/>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613474"/>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Launch Site Names Begin with 'CCA'</a:t>
            </a:r>
          </a:p>
        </p:txBody>
      </p:sp>
      <p:graphicFrame>
        <p:nvGraphicFramePr>
          <p:cNvPr id="2" name="Table 1"/>
          <p:cNvGraphicFramePr>
            <a:graphicFrameLocks noGrp="1"/>
          </p:cNvGraphicFramePr>
          <p:nvPr>
            <p:extLst>
              <p:ext uri="{D42A27DB-BD31-4B8C-83A1-F6EECF244321}">
                <p14:modId xmlns:p14="http://schemas.microsoft.com/office/powerpoint/2010/main" val="1219996055"/>
              </p:ext>
            </p:extLst>
          </p:nvPr>
        </p:nvGraphicFramePr>
        <p:xfrm>
          <a:off x="533389" y="2990850"/>
          <a:ext cx="11106160" cy="3209937"/>
        </p:xfrm>
        <a:graphic>
          <a:graphicData uri="http://schemas.openxmlformats.org/drawingml/2006/table">
            <a:tbl>
              <a:tblPr/>
              <a:tblGrid>
                <a:gridCol w="1110616">
                  <a:extLst>
                    <a:ext uri="{9D8B030D-6E8A-4147-A177-3AD203B41FA5}">
                      <a16:colId xmlns:a16="http://schemas.microsoft.com/office/drawing/2014/main" val="1315093506"/>
                    </a:ext>
                  </a:extLst>
                </a:gridCol>
                <a:gridCol w="1110616">
                  <a:extLst>
                    <a:ext uri="{9D8B030D-6E8A-4147-A177-3AD203B41FA5}">
                      <a16:colId xmlns:a16="http://schemas.microsoft.com/office/drawing/2014/main" val="279481828"/>
                    </a:ext>
                  </a:extLst>
                </a:gridCol>
                <a:gridCol w="1110616">
                  <a:extLst>
                    <a:ext uri="{9D8B030D-6E8A-4147-A177-3AD203B41FA5}">
                      <a16:colId xmlns:a16="http://schemas.microsoft.com/office/drawing/2014/main" val="3172100267"/>
                    </a:ext>
                  </a:extLst>
                </a:gridCol>
                <a:gridCol w="1110616">
                  <a:extLst>
                    <a:ext uri="{9D8B030D-6E8A-4147-A177-3AD203B41FA5}">
                      <a16:colId xmlns:a16="http://schemas.microsoft.com/office/drawing/2014/main" val="4250581830"/>
                    </a:ext>
                  </a:extLst>
                </a:gridCol>
                <a:gridCol w="1110616">
                  <a:extLst>
                    <a:ext uri="{9D8B030D-6E8A-4147-A177-3AD203B41FA5}">
                      <a16:colId xmlns:a16="http://schemas.microsoft.com/office/drawing/2014/main" val="2750011971"/>
                    </a:ext>
                  </a:extLst>
                </a:gridCol>
                <a:gridCol w="1110616">
                  <a:extLst>
                    <a:ext uri="{9D8B030D-6E8A-4147-A177-3AD203B41FA5}">
                      <a16:colId xmlns:a16="http://schemas.microsoft.com/office/drawing/2014/main" val="959795021"/>
                    </a:ext>
                  </a:extLst>
                </a:gridCol>
                <a:gridCol w="1110616">
                  <a:extLst>
                    <a:ext uri="{9D8B030D-6E8A-4147-A177-3AD203B41FA5}">
                      <a16:colId xmlns:a16="http://schemas.microsoft.com/office/drawing/2014/main" val="438824713"/>
                    </a:ext>
                  </a:extLst>
                </a:gridCol>
                <a:gridCol w="1110616">
                  <a:extLst>
                    <a:ext uri="{9D8B030D-6E8A-4147-A177-3AD203B41FA5}">
                      <a16:colId xmlns:a16="http://schemas.microsoft.com/office/drawing/2014/main" val="3863269937"/>
                    </a:ext>
                  </a:extLst>
                </a:gridCol>
                <a:gridCol w="1110616">
                  <a:extLst>
                    <a:ext uri="{9D8B030D-6E8A-4147-A177-3AD203B41FA5}">
                      <a16:colId xmlns:a16="http://schemas.microsoft.com/office/drawing/2014/main" val="2714780685"/>
                    </a:ext>
                  </a:extLst>
                </a:gridCol>
                <a:gridCol w="1110616">
                  <a:extLst>
                    <a:ext uri="{9D8B030D-6E8A-4147-A177-3AD203B41FA5}">
                      <a16:colId xmlns:a16="http://schemas.microsoft.com/office/drawing/2014/main" val="2454784256"/>
                    </a:ext>
                  </a:extLst>
                </a:gridCol>
              </a:tblGrid>
              <a:tr h="421052">
                <a:tc>
                  <a:txBody>
                    <a:bodyPr/>
                    <a:lstStyle/>
                    <a:p>
                      <a:pPr algn="r" fontAlgn="ctr"/>
                      <a:r>
                        <a:rPr lang="en-US" sz="1100" b="1">
                          <a:effectLst/>
                        </a:rPr>
                        <a:t>DATE</a:t>
                      </a:r>
                    </a:p>
                  </a:txBody>
                  <a:tcPr marL="55786" marR="55786" marT="27893" marB="27893" anchor="ctr">
                    <a:lnL>
                      <a:noFill/>
                    </a:lnL>
                    <a:lnR>
                      <a:noFill/>
                    </a:lnR>
                    <a:lnT>
                      <a:noFill/>
                    </a:lnT>
                    <a:lnB>
                      <a:noFill/>
                    </a:lnB>
                    <a:solidFill>
                      <a:srgbClr val="F5F5F5"/>
                    </a:solidFill>
                  </a:tcPr>
                </a:tc>
                <a:tc>
                  <a:txBody>
                    <a:bodyPr/>
                    <a:lstStyle/>
                    <a:p>
                      <a:pPr algn="r" fontAlgn="ctr"/>
                      <a:r>
                        <a:rPr lang="en-US" sz="1100" b="1">
                          <a:effectLst/>
                        </a:rPr>
                        <a:t>time__utc_</a:t>
                      </a:r>
                    </a:p>
                  </a:txBody>
                  <a:tcPr marL="55786" marR="55786" marT="27893" marB="27893" anchor="ctr">
                    <a:lnL>
                      <a:noFill/>
                    </a:lnL>
                    <a:lnR>
                      <a:noFill/>
                    </a:lnR>
                    <a:lnT>
                      <a:noFill/>
                    </a:lnT>
                    <a:lnB>
                      <a:noFill/>
                    </a:lnB>
                    <a:solidFill>
                      <a:srgbClr val="F5F5F5"/>
                    </a:solidFill>
                  </a:tcPr>
                </a:tc>
                <a:tc>
                  <a:txBody>
                    <a:bodyPr/>
                    <a:lstStyle/>
                    <a:p>
                      <a:pPr algn="r" fontAlgn="ctr"/>
                      <a:r>
                        <a:rPr lang="en-US" sz="1100" b="1">
                          <a:effectLst/>
                        </a:rPr>
                        <a:t>booster_version</a:t>
                      </a:r>
                    </a:p>
                  </a:txBody>
                  <a:tcPr marL="55786" marR="55786" marT="27893" marB="27893" anchor="ctr">
                    <a:lnL>
                      <a:noFill/>
                    </a:lnL>
                    <a:lnR>
                      <a:noFill/>
                    </a:lnR>
                    <a:lnT>
                      <a:noFill/>
                    </a:lnT>
                    <a:lnB>
                      <a:noFill/>
                    </a:lnB>
                    <a:solidFill>
                      <a:srgbClr val="F5F5F5"/>
                    </a:solidFill>
                  </a:tcPr>
                </a:tc>
                <a:tc>
                  <a:txBody>
                    <a:bodyPr/>
                    <a:lstStyle/>
                    <a:p>
                      <a:pPr algn="r" fontAlgn="ctr"/>
                      <a:r>
                        <a:rPr lang="en-US" sz="1100" b="1">
                          <a:effectLst/>
                        </a:rPr>
                        <a:t>launch_site</a:t>
                      </a:r>
                    </a:p>
                  </a:txBody>
                  <a:tcPr marL="55786" marR="55786" marT="27893" marB="27893" anchor="ctr">
                    <a:lnL>
                      <a:noFill/>
                    </a:lnL>
                    <a:lnR>
                      <a:noFill/>
                    </a:lnR>
                    <a:lnT>
                      <a:noFill/>
                    </a:lnT>
                    <a:lnB>
                      <a:noFill/>
                    </a:lnB>
                    <a:solidFill>
                      <a:srgbClr val="F5F5F5"/>
                    </a:solidFill>
                  </a:tcPr>
                </a:tc>
                <a:tc>
                  <a:txBody>
                    <a:bodyPr/>
                    <a:lstStyle/>
                    <a:p>
                      <a:pPr algn="r" fontAlgn="ctr"/>
                      <a:r>
                        <a:rPr lang="en-US" sz="1100" b="1">
                          <a:effectLst/>
                        </a:rPr>
                        <a:t>payload</a:t>
                      </a:r>
                    </a:p>
                  </a:txBody>
                  <a:tcPr marL="55786" marR="55786" marT="27893" marB="27893" anchor="ctr">
                    <a:lnL>
                      <a:noFill/>
                    </a:lnL>
                    <a:lnR>
                      <a:noFill/>
                    </a:lnR>
                    <a:lnT>
                      <a:noFill/>
                    </a:lnT>
                    <a:lnB>
                      <a:noFill/>
                    </a:lnB>
                    <a:solidFill>
                      <a:srgbClr val="F5F5F5"/>
                    </a:solidFill>
                  </a:tcPr>
                </a:tc>
                <a:tc>
                  <a:txBody>
                    <a:bodyPr/>
                    <a:lstStyle/>
                    <a:p>
                      <a:pPr algn="r" fontAlgn="ctr"/>
                      <a:r>
                        <a:rPr lang="en-US" sz="1100" b="1">
                          <a:effectLst/>
                        </a:rPr>
                        <a:t>payload_mass__kg_</a:t>
                      </a:r>
                    </a:p>
                  </a:txBody>
                  <a:tcPr marL="55786" marR="55786" marT="27893" marB="27893" anchor="ctr">
                    <a:lnL>
                      <a:noFill/>
                    </a:lnL>
                    <a:lnR>
                      <a:noFill/>
                    </a:lnR>
                    <a:lnT>
                      <a:noFill/>
                    </a:lnT>
                    <a:lnB>
                      <a:noFill/>
                    </a:lnB>
                    <a:solidFill>
                      <a:srgbClr val="F5F5F5"/>
                    </a:solidFill>
                  </a:tcPr>
                </a:tc>
                <a:tc>
                  <a:txBody>
                    <a:bodyPr/>
                    <a:lstStyle/>
                    <a:p>
                      <a:pPr algn="r" fontAlgn="ctr"/>
                      <a:r>
                        <a:rPr lang="en-US" sz="1100" b="1">
                          <a:effectLst/>
                        </a:rPr>
                        <a:t>orbit</a:t>
                      </a:r>
                    </a:p>
                  </a:txBody>
                  <a:tcPr marL="55786" marR="55786" marT="27893" marB="27893" anchor="ctr">
                    <a:lnL>
                      <a:noFill/>
                    </a:lnL>
                    <a:lnR>
                      <a:noFill/>
                    </a:lnR>
                    <a:lnT>
                      <a:noFill/>
                    </a:lnT>
                    <a:lnB>
                      <a:noFill/>
                    </a:lnB>
                    <a:solidFill>
                      <a:srgbClr val="F5F5F5"/>
                    </a:solidFill>
                  </a:tcPr>
                </a:tc>
                <a:tc>
                  <a:txBody>
                    <a:bodyPr/>
                    <a:lstStyle/>
                    <a:p>
                      <a:pPr algn="r" fontAlgn="ctr"/>
                      <a:r>
                        <a:rPr lang="en-US" sz="1100" b="1">
                          <a:effectLst/>
                        </a:rPr>
                        <a:t>customer</a:t>
                      </a:r>
                    </a:p>
                  </a:txBody>
                  <a:tcPr marL="55786" marR="55786" marT="27893" marB="27893" anchor="ctr">
                    <a:lnL>
                      <a:noFill/>
                    </a:lnL>
                    <a:lnR>
                      <a:noFill/>
                    </a:lnR>
                    <a:lnT>
                      <a:noFill/>
                    </a:lnT>
                    <a:lnB>
                      <a:noFill/>
                    </a:lnB>
                    <a:solidFill>
                      <a:srgbClr val="F5F5F5"/>
                    </a:solidFill>
                  </a:tcPr>
                </a:tc>
                <a:tc>
                  <a:txBody>
                    <a:bodyPr/>
                    <a:lstStyle/>
                    <a:p>
                      <a:pPr algn="r" fontAlgn="ctr"/>
                      <a:r>
                        <a:rPr lang="en-US" sz="1100" b="1">
                          <a:effectLst/>
                        </a:rPr>
                        <a:t>mission_outcome</a:t>
                      </a:r>
                    </a:p>
                  </a:txBody>
                  <a:tcPr marL="55786" marR="55786" marT="27893" marB="27893" anchor="ctr">
                    <a:lnL>
                      <a:noFill/>
                    </a:lnL>
                    <a:lnR>
                      <a:noFill/>
                    </a:lnR>
                    <a:lnT>
                      <a:noFill/>
                    </a:lnT>
                    <a:lnB>
                      <a:noFill/>
                    </a:lnB>
                    <a:solidFill>
                      <a:srgbClr val="F5F5F5"/>
                    </a:solidFill>
                  </a:tcPr>
                </a:tc>
                <a:tc>
                  <a:txBody>
                    <a:bodyPr/>
                    <a:lstStyle/>
                    <a:p>
                      <a:pPr algn="r" fontAlgn="ctr"/>
                      <a:r>
                        <a:rPr lang="en-US" sz="1100" b="1">
                          <a:effectLst/>
                        </a:rPr>
                        <a:t>landing__outcome</a:t>
                      </a:r>
                    </a:p>
                  </a:txBody>
                  <a:tcPr marL="55786" marR="55786" marT="27893" marB="27893" anchor="ctr">
                    <a:lnL>
                      <a:noFill/>
                    </a:lnL>
                    <a:lnR>
                      <a:noFill/>
                    </a:lnR>
                    <a:lnT>
                      <a:noFill/>
                    </a:lnT>
                    <a:lnB>
                      <a:noFill/>
                    </a:lnB>
                    <a:solidFill>
                      <a:srgbClr val="F5F5F5"/>
                    </a:solidFill>
                  </a:tcPr>
                </a:tc>
                <a:extLst>
                  <a:ext uri="{0D108BD9-81ED-4DB2-BD59-A6C34878D82A}">
                    <a16:rowId xmlns:a16="http://schemas.microsoft.com/office/drawing/2014/main" val="397560335"/>
                  </a:ext>
                </a:extLst>
              </a:tr>
              <a:tr h="653203">
                <a:tc>
                  <a:txBody>
                    <a:bodyPr/>
                    <a:lstStyle/>
                    <a:p>
                      <a:pPr algn="r" fontAlgn="ctr"/>
                      <a:r>
                        <a:rPr lang="en-US" sz="1100">
                          <a:effectLst/>
                        </a:rPr>
                        <a:t>2010-06-04</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18:45:00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F9 v1.0 B0003</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Dragon Spacecraft Qualification Unit</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LEO</a:t>
                      </a:r>
                    </a:p>
                  </a:txBody>
                  <a:tcPr marL="55786" marR="55786" marT="27893" marB="27893" anchor="ctr">
                    <a:lnL>
                      <a:noFill/>
                    </a:lnL>
                    <a:lnR>
                      <a:noFill/>
                    </a:lnR>
                    <a:lnT>
                      <a:noFill/>
                    </a:lnT>
                    <a:lnB>
                      <a:noFill/>
                    </a:lnB>
                    <a:solidFill>
                      <a:srgbClr val="FFFFFF"/>
                    </a:solidFill>
                  </a:tcPr>
                </a:tc>
                <a:tc>
                  <a:txBody>
                    <a:bodyPr/>
                    <a:lstStyle/>
                    <a:p>
                      <a:pPr algn="r" fontAlgn="ctr"/>
                      <a:r>
                        <a:rPr lang="en-US" sz="1100" dirty="0">
                          <a:effectLst/>
                        </a:rPr>
                        <a:t>SpaceX</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Failure (parachute)</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1224029546"/>
                  </a:ext>
                </a:extLst>
              </a:tr>
              <a:tr h="1143156">
                <a:tc>
                  <a:txBody>
                    <a:bodyPr/>
                    <a:lstStyle/>
                    <a:p>
                      <a:pPr algn="r" fontAlgn="ctr"/>
                      <a:r>
                        <a:rPr lang="en-US" sz="1100">
                          <a:effectLst/>
                        </a:rPr>
                        <a:t>2010-12-08</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15:43:00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F9 v1.0 B0004</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Dragon demo flight C1, two CubeSats, barrel of Brouere cheese</a:t>
                      </a:r>
                    </a:p>
                  </a:txBody>
                  <a:tcPr marL="55786" marR="55786" marT="27893" marB="27893" anchor="ctr">
                    <a:lnL>
                      <a:noFill/>
                    </a:lnL>
                    <a:lnR>
                      <a:noFill/>
                    </a:lnR>
                    <a:lnT>
                      <a:noFill/>
                    </a:lnT>
                    <a:lnB>
                      <a:noFill/>
                    </a:lnB>
                    <a:solidFill>
                      <a:srgbClr val="F5F5F5"/>
                    </a:solidFill>
                  </a:tcPr>
                </a:tc>
                <a:tc>
                  <a:txBody>
                    <a:bodyPr/>
                    <a:lstStyle/>
                    <a:p>
                      <a:pPr algn="r" fontAlgn="ctr"/>
                      <a:r>
                        <a:rPr lang="en-US" sz="1100" dirty="0">
                          <a:effectLst/>
                        </a:rPr>
                        <a:t>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NASA (COTS) NRO</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Failure (parachute)</a:t>
                      </a:r>
                    </a:p>
                  </a:txBody>
                  <a:tcPr marL="55786" marR="55786" marT="27893" marB="27893" anchor="ctr">
                    <a:lnL>
                      <a:noFill/>
                    </a:lnL>
                    <a:lnR>
                      <a:noFill/>
                    </a:lnR>
                    <a:lnT>
                      <a:noFill/>
                    </a:lnT>
                    <a:lnB>
                      <a:noFill/>
                    </a:lnB>
                    <a:solidFill>
                      <a:srgbClr val="F5F5F5"/>
                    </a:solidFill>
                  </a:tcPr>
                </a:tc>
                <a:extLst>
                  <a:ext uri="{0D108BD9-81ED-4DB2-BD59-A6C34878D82A}">
                    <a16:rowId xmlns:a16="http://schemas.microsoft.com/office/drawing/2014/main" val="3980090363"/>
                  </a:ext>
                </a:extLst>
              </a:tr>
              <a:tr h="421052">
                <a:tc>
                  <a:txBody>
                    <a:bodyPr/>
                    <a:lstStyle/>
                    <a:p>
                      <a:pPr algn="r" fontAlgn="ctr"/>
                      <a:r>
                        <a:rPr lang="en-US" sz="1100">
                          <a:effectLst/>
                        </a:rPr>
                        <a:t>2012-05-22</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07:44:00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F9 v1.0 B0005</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Dragon demo flight C2</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525</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NASA (COTS)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1221075567"/>
                  </a:ext>
                </a:extLst>
              </a:tr>
              <a:tr h="285737">
                <a:tc>
                  <a:txBody>
                    <a:bodyPr/>
                    <a:lstStyle/>
                    <a:p>
                      <a:pPr algn="r" fontAlgn="ctr"/>
                      <a:r>
                        <a:rPr lang="en-US" sz="1100">
                          <a:effectLst/>
                        </a:rPr>
                        <a:t>2012-10-08</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00:35:00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F9 v1.0 B0006</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5F5F5"/>
                    </a:solidFill>
                  </a:tcPr>
                </a:tc>
                <a:tc>
                  <a:txBody>
                    <a:bodyPr/>
                    <a:lstStyle/>
                    <a:p>
                      <a:pPr algn="r" fontAlgn="ctr"/>
                      <a:r>
                        <a:rPr lang="en-US" sz="1100" dirty="0">
                          <a:effectLst/>
                        </a:rPr>
                        <a:t>SpaceX CRS-1</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500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NASA (CRS)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No attempt</a:t>
                      </a:r>
                    </a:p>
                  </a:txBody>
                  <a:tcPr marL="55786" marR="55786" marT="27893" marB="27893" anchor="ctr">
                    <a:lnL>
                      <a:noFill/>
                    </a:lnL>
                    <a:lnR>
                      <a:noFill/>
                    </a:lnR>
                    <a:lnT>
                      <a:noFill/>
                    </a:lnT>
                    <a:lnB>
                      <a:noFill/>
                    </a:lnB>
                    <a:solidFill>
                      <a:srgbClr val="F5F5F5"/>
                    </a:solidFill>
                  </a:tcPr>
                </a:tc>
                <a:extLst>
                  <a:ext uri="{0D108BD9-81ED-4DB2-BD59-A6C34878D82A}">
                    <a16:rowId xmlns:a16="http://schemas.microsoft.com/office/drawing/2014/main" val="215403269"/>
                  </a:ext>
                </a:extLst>
              </a:tr>
              <a:tr h="285737">
                <a:tc>
                  <a:txBody>
                    <a:bodyPr/>
                    <a:lstStyle/>
                    <a:p>
                      <a:pPr algn="r" fontAlgn="ctr"/>
                      <a:r>
                        <a:rPr lang="en-US" sz="1100">
                          <a:effectLst/>
                        </a:rPr>
                        <a:t>2013-03-01</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15:10:00</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F9 v1.0 B0007</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FFFFF"/>
                    </a:solidFill>
                  </a:tcPr>
                </a:tc>
                <a:tc>
                  <a:txBody>
                    <a:bodyPr/>
                    <a:lstStyle/>
                    <a:p>
                      <a:pPr algn="r" fontAlgn="ctr"/>
                      <a:r>
                        <a:rPr lang="en-US" sz="1100" dirty="0">
                          <a:effectLst/>
                        </a:rPr>
                        <a:t>SpaceX CRS-2</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677</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NASA (CRS)</a:t>
                      </a:r>
                    </a:p>
                  </a:txBody>
                  <a:tcPr marL="55786" marR="55786" marT="27893" marB="27893" anchor="ctr">
                    <a:lnL>
                      <a:noFill/>
                    </a:lnL>
                    <a:lnR>
                      <a:noFill/>
                    </a:lnR>
                    <a:lnT>
                      <a:noFill/>
                    </a:lnT>
                    <a:lnB>
                      <a:noFill/>
                    </a:lnB>
                    <a:solidFill>
                      <a:srgbClr val="FFFFFF"/>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FFFFF"/>
                    </a:solidFill>
                  </a:tcPr>
                </a:tc>
                <a:tc>
                  <a:txBody>
                    <a:bodyPr/>
                    <a:lstStyle/>
                    <a:p>
                      <a:pPr algn="r" fontAlgn="ctr"/>
                      <a:r>
                        <a:rPr lang="en-US" sz="1100" dirty="0">
                          <a:effectLst/>
                        </a:rPr>
                        <a:t>No attempt</a:t>
                      </a:r>
                    </a:p>
                  </a:txBody>
                  <a:tcPr marL="55786" marR="55786" marT="27893" marB="27893" anchor="ctr">
                    <a:lnL>
                      <a:noFill/>
                    </a:lnL>
                    <a:lnR>
                      <a:noFill/>
                    </a:lnR>
                    <a:lnT>
                      <a:noFill/>
                    </a:lnT>
                    <a:lnB>
                      <a:noFill/>
                    </a:lnB>
                    <a:solidFill>
                      <a:srgbClr val="FFFFFF"/>
                    </a:solidFill>
                  </a:tcPr>
                </a:tc>
                <a:extLst>
                  <a:ext uri="{0D108BD9-81ED-4DB2-BD59-A6C34878D82A}">
                    <a16:rowId xmlns:a16="http://schemas.microsoft.com/office/drawing/2014/main" val="4254735400"/>
                  </a:ext>
                </a:extLst>
              </a:tr>
            </a:tbl>
          </a:graphicData>
        </a:graphic>
      </p:graphicFrame>
    </p:spTree>
    <p:extLst>
      <p:ext uri="{BB962C8B-B14F-4D97-AF65-F5344CB8AC3E}">
        <p14:creationId xmlns:p14="http://schemas.microsoft.com/office/powerpoint/2010/main" val="179473865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a:normAutofit/>
          </a:bodyPr>
          <a:lstStyle/>
          <a:p>
            <a:pPr>
              <a:lnSpc>
                <a:spcPct val="150000"/>
              </a:lnSpc>
              <a:spcBef>
                <a:spcPts val="1400"/>
              </a:spcBef>
            </a:pPr>
            <a:r>
              <a:rPr lang="en-US" sz="1800" dirty="0">
                <a:solidFill>
                  <a:srgbClr val="1C7DDB"/>
                </a:solidFill>
                <a:latin typeface="IBM Plex Mono SemiBold" panose="020B0709050203000203"/>
              </a:rPr>
              <a:t>Query to find </a:t>
            </a:r>
            <a:r>
              <a:rPr lang="en-US" sz="1800" dirty="0" smtClean="0">
                <a:solidFill>
                  <a:srgbClr val="1C7DDB"/>
                </a:solidFill>
                <a:latin typeface="IBM Plex Mono SemiBold" panose="020B0709050203000203"/>
              </a:rPr>
              <a:t>Total Payload mass carried by NASA is below:</a:t>
            </a:r>
            <a:endParaRPr lang="en-US" sz="1800" dirty="0">
              <a:solidFill>
                <a:srgbClr val="1C7DDB"/>
              </a:solidFill>
              <a:latin typeface="IBM Plex Mono SemiBold" panose="020B0709050203000203"/>
            </a:endParaRPr>
          </a:p>
          <a:p>
            <a:pPr marL="0" indent="0">
              <a:lnSpc>
                <a:spcPct val="150000"/>
              </a:lnSpc>
              <a:spcBef>
                <a:spcPts val="1400"/>
              </a:spcBef>
              <a:buNone/>
            </a:pPr>
            <a:r>
              <a:rPr lang="en-US" sz="1800" dirty="0" smtClean="0">
                <a:solidFill>
                  <a:srgbClr val="1C7DDB"/>
                </a:solidFill>
                <a:latin typeface="IBM Plex Mono SemiBold" panose="020B0709050203000203"/>
              </a:rPr>
              <a:t>%SQL SELECT SUM(</a:t>
            </a:r>
            <a:r>
              <a:rPr lang="en-US" sz="1800" dirty="0" err="1" smtClean="0">
                <a:solidFill>
                  <a:srgbClr val="1C7DDB"/>
                </a:solidFill>
                <a:latin typeface="IBM Plex Mono SemiBold" panose="020B0709050203000203"/>
              </a:rPr>
              <a:t>payload_mass__kg</a:t>
            </a:r>
            <a:r>
              <a:rPr lang="en-US" sz="1800" dirty="0" smtClean="0">
                <a:solidFill>
                  <a:srgbClr val="1C7DDB"/>
                </a:solidFill>
                <a:latin typeface="IBM Plex Mono SemiBold" panose="020B0709050203000203"/>
              </a:rPr>
              <a:t>_) AS </a:t>
            </a:r>
            <a:r>
              <a:rPr lang="en-US" sz="1800" dirty="0" err="1" smtClean="0">
                <a:solidFill>
                  <a:srgbClr val="1C7DDB"/>
                </a:solidFill>
                <a:latin typeface="IBM Plex Mono SemiBold" panose="020B0709050203000203"/>
              </a:rPr>
              <a:t>total_mass</a:t>
            </a:r>
            <a:r>
              <a:rPr lang="en-US" sz="1800" dirty="0" smtClean="0">
                <a:solidFill>
                  <a:srgbClr val="1C7DDB"/>
                </a:solidFill>
                <a:latin typeface="IBM Plex Mono SemiBold" panose="020B0709050203000203"/>
              </a:rPr>
              <a:t> FROM SPACEXTBL WHERE payload LIKE '%CRS%' </a:t>
            </a:r>
          </a:p>
          <a:p>
            <a:pPr>
              <a:lnSpc>
                <a:spcPct val="150000"/>
              </a:lnSpc>
              <a:spcBef>
                <a:spcPts val="1400"/>
              </a:spcBef>
            </a:pPr>
            <a:r>
              <a:rPr lang="en-US" sz="1800" dirty="0" smtClean="0">
                <a:solidFill>
                  <a:srgbClr val="1C7DDB"/>
                </a:solidFill>
                <a:latin typeface="IBM Plex Mono SemiBold" panose="020B0709050203000203"/>
              </a:rPr>
              <a:t>Total Mass carried by NASA </a:t>
            </a:r>
            <a:r>
              <a:rPr lang="en-US" sz="1800" dirty="0" smtClean="0">
                <a:solidFill>
                  <a:srgbClr val="1C7DDB"/>
                </a:solidFill>
                <a:latin typeface="IBM Plex Mono SemiBold" panose="020B0709050203000203"/>
              </a:rPr>
              <a:t>payload </a:t>
            </a:r>
            <a:r>
              <a:rPr lang="en-US" sz="1800" dirty="0" smtClean="0">
                <a:solidFill>
                  <a:srgbClr val="1C7DDB"/>
                </a:solidFill>
                <a:latin typeface="IBM Plex Mono SemiBold" panose="020B0709050203000203"/>
              </a:rPr>
              <a:t>is 111268 </a:t>
            </a:r>
            <a:r>
              <a:rPr lang="en-US" sz="1800" dirty="0" err="1" smtClean="0">
                <a:solidFill>
                  <a:srgbClr val="1C7DDB"/>
                </a:solidFill>
                <a:latin typeface="IBM Plex Mono SemiBold" panose="020B0709050203000203"/>
              </a:rPr>
              <a:t>kgs</a:t>
            </a:r>
            <a:endParaRPr lang="en-US" sz="1800" dirty="0" smtClean="0">
              <a:solidFill>
                <a:srgbClr val="1C7DDB"/>
              </a:solidFill>
              <a:latin typeface="IBM Plex Mono SemiBold" panose="020B0709050203000203"/>
            </a:endParaRPr>
          </a:p>
          <a:p>
            <a:pPr marL="0" indent="0">
              <a:lnSpc>
                <a:spcPct val="150000"/>
              </a:lnSpc>
              <a:spcBef>
                <a:spcPts val="1400"/>
              </a:spcBef>
              <a:buNone/>
            </a:pPr>
            <a:endParaRPr lang="en-US" sz="1800" dirty="0">
              <a:solidFill>
                <a:srgbClr val="1C7DDB"/>
              </a:solidFill>
              <a:latin typeface="IBM Plex Mono SemiBold" panose="020B0709050203000203"/>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684424"/>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Total Payload Mass</a:t>
            </a:r>
          </a:p>
        </p:txBody>
      </p:sp>
      <p:graphicFrame>
        <p:nvGraphicFramePr>
          <p:cNvPr id="2" name="Table 1"/>
          <p:cNvGraphicFramePr>
            <a:graphicFrameLocks noGrp="1"/>
          </p:cNvGraphicFramePr>
          <p:nvPr>
            <p:extLst>
              <p:ext uri="{D42A27DB-BD31-4B8C-83A1-F6EECF244321}">
                <p14:modId xmlns:p14="http://schemas.microsoft.com/office/powerpoint/2010/main" val="1051748530"/>
              </p:ext>
            </p:extLst>
          </p:nvPr>
        </p:nvGraphicFramePr>
        <p:xfrm>
          <a:off x="5227710" y="4117548"/>
          <a:ext cx="1600200" cy="731520"/>
        </p:xfrm>
        <a:graphic>
          <a:graphicData uri="http://schemas.openxmlformats.org/drawingml/2006/table">
            <a:tbl>
              <a:tblPr/>
              <a:tblGrid>
                <a:gridCol w="1600200">
                  <a:extLst>
                    <a:ext uri="{9D8B030D-6E8A-4147-A177-3AD203B41FA5}">
                      <a16:colId xmlns:a16="http://schemas.microsoft.com/office/drawing/2014/main" val="2644276448"/>
                    </a:ext>
                  </a:extLst>
                </a:gridCol>
              </a:tblGrid>
              <a:tr h="348435">
                <a:tc>
                  <a:txBody>
                    <a:bodyPr/>
                    <a:lstStyle/>
                    <a:p>
                      <a:pPr algn="r" fontAlgn="ctr"/>
                      <a:r>
                        <a:rPr lang="en-US" b="1">
                          <a:effectLst/>
                        </a:rPr>
                        <a:t>total_mass</a:t>
                      </a:r>
                    </a:p>
                  </a:txBody>
                  <a:tcPr anchor="ctr">
                    <a:lnL>
                      <a:noFill/>
                    </a:lnL>
                    <a:lnR>
                      <a:noFill/>
                    </a:lnR>
                    <a:lnT>
                      <a:noFill/>
                    </a:lnT>
                    <a:lnB>
                      <a:noFill/>
                    </a:lnB>
                    <a:solidFill>
                      <a:srgbClr val="F5F5F5"/>
                    </a:solidFill>
                  </a:tcPr>
                </a:tc>
                <a:extLst>
                  <a:ext uri="{0D108BD9-81ED-4DB2-BD59-A6C34878D82A}">
                    <a16:rowId xmlns:a16="http://schemas.microsoft.com/office/drawing/2014/main" val="1326304231"/>
                  </a:ext>
                </a:extLst>
              </a:tr>
              <a:tr h="0">
                <a:tc>
                  <a:txBody>
                    <a:bodyPr/>
                    <a:lstStyle/>
                    <a:p>
                      <a:pPr algn="r" fontAlgn="ctr"/>
                      <a:r>
                        <a:rPr lang="en-US" dirty="0">
                          <a:effectLst/>
                        </a:rPr>
                        <a:t>111268</a:t>
                      </a:r>
                    </a:p>
                  </a:txBody>
                  <a:tcPr anchor="ctr">
                    <a:lnL>
                      <a:noFill/>
                    </a:lnL>
                    <a:lnR>
                      <a:noFill/>
                    </a:lnR>
                    <a:lnT>
                      <a:noFill/>
                    </a:lnT>
                    <a:lnB>
                      <a:noFill/>
                    </a:lnB>
                    <a:solidFill>
                      <a:srgbClr val="FFFFFF"/>
                    </a:solidFill>
                  </a:tcPr>
                </a:tc>
                <a:extLst>
                  <a:ext uri="{0D108BD9-81ED-4DB2-BD59-A6C34878D82A}">
                    <a16:rowId xmlns:a16="http://schemas.microsoft.com/office/drawing/2014/main" val="1491393066"/>
                  </a:ext>
                </a:extLst>
              </a:tr>
            </a:tbl>
          </a:graphicData>
        </a:graphic>
      </p:graphicFrame>
    </p:spTree>
    <p:extLst>
      <p:ext uri="{BB962C8B-B14F-4D97-AF65-F5344CB8AC3E}">
        <p14:creationId xmlns:p14="http://schemas.microsoft.com/office/powerpoint/2010/main" val="401001474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a:normAutofit/>
          </a:bodyPr>
          <a:lstStyle/>
          <a:p>
            <a:pPr>
              <a:lnSpc>
                <a:spcPct val="150000"/>
              </a:lnSpc>
              <a:spcBef>
                <a:spcPts val="1400"/>
              </a:spcBef>
            </a:pPr>
            <a:r>
              <a:rPr lang="en-US" sz="1800" dirty="0">
                <a:solidFill>
                  <a:srgbClr val="1C7DDB"/>
                </a:solidFill>
                <a:latin typeface="IBM Plex Mono SemiBold" panose="020B0709050203000203"/>
              </a:rPr>
              <a:t>Query to find </a:t>
            </a:r>
            <a:r>
              <a:rPr lang="en-US" sz="1800" dirty="0" smtClean="0">
                <a:solidFill>
                  <a:srgbClr val="1C7DDB"/>
                </a:solidFill>
                <a:latin typeface="IBM Plex Mono SemiBold" panose="020B0709050203000203"/>
              </a:rPr>
              <a:t>the average payload mass carried by booster version F9 v1.1 is below:</a:t>
            </a:r>
          </a:p>
          <a:p>
            <a:pPr marL="0" indent="0">
              <a:lnSpc>
                <a:spcPct val="150000"/>
              </a:lnSpc>
              <a:spcBef>
                <a:spcPts val="1400"/>
              </a:spcBef>
              <a:buNone/>
            </a:pPr>
            <a:r>
              <a:rPr lang="en-US" sz="1800" dirty="0" smtClean="0">
                <a:solidFill>
                  <a:srgbClr val="1C7DDB"/>
                </a:solidFill>
                <a:latin typeface="IBM Plex Mono SemiBold" panose="020B0709050203000203"/>
              </a:rPr>
              <a:t>%SQL SELECT AVG(PAYLOAD_MASS__KG_) AS AVERAG_PAYLOAD_MASS FROM SPACEXTBL WHERE BOOSTER_VERSION = 'F9 V1.1‘</a:t>
            </a:r>
          </a:p>
          <a:p>
            <a:pPr>
              <a:lnSpc>
                <a:spcPct val="150000"/>
              </a:lnSpc>
              <a:spcBef>
                <a:spcPts val="1400"/>
              </a:spcBef>
            </a:pPr>
            <a:r>
              <a:rPr lang="en-US" sz="1800" dirty="0" smtClean="0">
                <a:solidFill>
                  <a:srgbClr val="1C7DDB"/>
                </a:solidFill>
                <a:latin typeface="IBM Plex Mono SemiBold" panose="020B0709050203000203"/>
              </a:rPr>
              <a:t>Average Payload mass carried by booster version F9 v1.1 is 2928 </a:t>
            </a:r>
            <a:r>
              <a:rPr lang="en-US" sz="1800" dirty="0" smtClean="0">
                <a:solidFill>
                  <a:srgbClr val="1C7DDB"/>
                </a:solidFill>
                <a:latin typeface="IBM Plex Mono SemiBold" panose="020B0709050203000203"/>
              </a:rPr>
              <a:t>kg.</a:t>
            </a:r>
            <a:endParaRPr lang="en-US" sz="1800" dirty="0">
              <a:solidFill>
                <a:srgbClr val="1C7DDB"/>
              </a:solidFill>
              <a:latin typeface="IBM Plex Mono SemiBold" panose="020B0709050203000203"/>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644667"/>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Average Payload Mass by F9 v1.1</a:t>
            </a:r>
          </a:p>
        </p:txBody>
      </p:sp>
      <p:graphicFrame>
        <p:nvGraphicFramePr>
          <p:cNvPr id="2" name="Table 1"/>
          <p:cNvGraphicFramePr>
            <a:graphicFrameLocks noGrp="1"/>
          </p:cNvGraphicFramePr>
          <p:nvPr>
            <p:extLst>
              <p:ext uri="{D42A27DB-BD31-4B8C-83A1-F6EECF244321}">
                <p14:modId xmlns:p14="http://schemas.microsoft.com/office/powerpoint/2010/main" val="1338949065"/>
              </p:ext>
            </p:extLst>
          </p:nvPr>
        </p:nvGraphicFramePr>
        <p:xfrm>
          <a:off x="4461704" y="4729798"/>
          <a:ext cx="2362200" cy="731520"/>
        </p:xfrm>
        <a:graphic>
          <a:graphicData uri="http://schemas.openxmlformats.org/drawingml/2006/table">
            <a:tbl>
              <a:tblPr/>
              <a:tblGrid>
                <a:gridCol w="2362200">
                  <a:extLst>
                    <a:ext uri="{9D8B030D-6E8A-4147-A177-3AD203B41FA5}">
                      <a16:colId xmlns:a16="http://schemas.microsoft.com/office/drawing/2014/main" val="1861271508"/>
                    </a:ext>
                  </a:extLst>
                </a:gridCol>
              </a:tblGrid>
              <a:tr h="0">
                <a:tc>
                  <a:txBody>
                    <a:bodyPr/>
                    <a:lstStyle/>
                    <a:p>
                      <a:pPr algn="r" fontAlgn="ctr"/>
                      <a:r>
                        <a:rPr lang="en-US" b="1" dirty="0" err="1">
                          <a:effectLst/>
                        </a:rPr>
                        <a:t>averag_payload_mass</a:t>
                      </a:r>
                      <a:endParaRPr lang="en-US" b="1" dirty="0">
                        <a:effectLst/>
                      </a:endParaRPr>
                    </a:p>
                  </a:txBody>
                  <a:tcPr anchor="ctr">
                    <a:lnL>
                      <a:noFill/>
                    </a:lnL>
                    <a:lnR>
                      <a:noFill/>
                    </a:lnR>
                    <a:lnT>
                      <a:noFill/>
                    </a:lnT>
                    <a:lnB>
                      <a:noFill/>
                    </a:lnB>
                    <a:solidFill>
                      <a:srgbClr val="F5F5F5"/>
                    </a:solidFill>
                  </a:tcPr>
                </a:tc>
                <a:extLst>
                  <a:ext uri="{0D108BD9-81ED-4DB2-BD59-A6C34878D82A}">
                    <a16:rowId xmlns:a16="http://schemas.microsoft.com/office/drawing/2014/main" val="85336192"/>
                  </a:ext>
                </a:extLst>
              </a:tr>
              <a:tr h="0">
                <a:tc>
                  <a:txBody>
                    <a:bodyPr/>
                    <a:lstStyle/>
                    <a:p>
                      <a:pPr algn="r" fontAlgn="ctr"/>
                      <a:r>
                        <a:rPr lang="en-US" dirty="0">
                          <a:effectLst/>
                        </a:rPr>
                        <a:t>2928</a:t>
                      </a:r>
                    </a:p>
                  </a:txBody>
                  <a:tcPr anchor="ctr">
                    <a:lnL>
                      <a:noFill/>
                    </a:lnL>
                    <a:lnR>
                      <a:noFill/>
                    </a:lnR>
                    <a:lnT>
                      <a:noFill/>
                    </a:lnT>
                    <a:lnB>
                      <a:noFill/>
                    </a:lnB>
                    <a:solidFill>
                      <a:srgbClr val="FFFFFF"/>
                    </a:solidFill>
                  </a:tcPr>
                </a:tc>
                <a:extLst>
                  <a:ext uri="{0D108BD9-81ED-4DB2-BD59-A6C34878D82A}">
                    <a16:rowId xmlns:a16="http://schemas.microsoft.com/office/drawing/2014/main" val="3568685591"/>
                  </a:ext>
                </a:extLst>
              </a:tr>
            </a:tbl>
          </a:graphicData>
        </a:graphic>
      </p:graphicFrame>
    </p:spTree>
    <p:extLst>
      <p:ext uri="{BB962C8B-B14F-4D97-AF65-F5344CB8AC3E}">
        <p14:creationId xmlns:p14="http://schemas.microsoft.com/office/powerpoint/2010/main" val="27355605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84960"/>
            <a:ext cx="10515601" cy="4440613"/>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spcAft>
                <a:spcPts val="125"/>
              </a:spcAft>
              <a:buNone/>
            </a:pPr>
            <a:r>
              <a:rPr lang="en-US" sz="1800" dirty="0" smtClean="0">
                <a:solidFill>
                  <a:srgbClr val="1C7DDB"/>
                </a:solidFill>
                <a:latin typeface="IBM Plex Mono SemiBold" panose="020B0709050203000203"/>
              </a:rPr>
              <a:t>This project</a:t>
            </a:r>
            <a:r>
              <a:rPr lang="en-US" sz="1800" dirty="0">
                <a:solidFill>
                  <a:srgbClr val="1C7DDB"/>
                </a:solidFill>
                <a:latin typeface="IBM Plex Mono SemiBold" panose="020B0709050203000203"/>
              </a:rPr>
              <a:t> </a:t>
            </a:r>
            <a:r>
              <a:rPr lang="en-US" sz="1800" dirty="0" smtClean="0">
                <a:solidFill>
                  <a:srgbClr val="1C7DDB"/>
                </a:solidFill>
                <a:latin typeface="IBM Plex Mono SemiBold" panose="020B0709050203000203"/>
              </a:rPr>
              <a:t>help predicting </a:t>
            </a:r>
            <a:r>
              <a:rPr lang="en-US" sz="1800" dirty="0">
                <a:solidFill>
                  <a:srgbClr val="1C7DDB"/>
                </a:solidFill>
                <a:latin typeface="IBM Plex Mono SemiBold" panose="020B0709050203000203"/>
              </a:rPr>
              <a:t>if the SpaceX Falcon 9 first stage will </a:t>
            </a:r>
            <a:r>
              <a:rPr lang="en-US" sz="1800" dirty="0" smtClean="0">
                <a:solidFill>
                  <a:srgbClr val="1C7DDB"/>
                </a:solidFill>
                <a:latin typeface="IBM Plex Mono SemiBold" panose="020B0709050203000203"/>
              </a:rPr>
              <a:t>land successfully </a:t>
            </a:r>
            <a:r>
              <a:rPr lang="en-US" sz="1800" dirty="0">
                <a:solidFill>
                  <a:srgbClr val="1C7DDB"/>
                </a:solidFill>
                <a:latin typeface="IBM Plex Mono SemiBold" panose="020B0709050203000203"/>
              </a:rPr>
              <a:t>using several machine </a:t>
            </a:r>
            <a:r>
              <a:rPr lang="en-US" sz="1800" dirty="0" smtClean="0">
                <a:solidFill>
                  <a:srgbClr val="1C7DDB"/>
                </a:solidFill>
                <a:latin typeface="IBM Plex Mono SemiBold" panose="020B0709050203000203"/>
              </a:rPr>
              <a:t>learning algorithms.</a:t>
            </a:r>
          </a:p>
          <a:p>
            <a:pPr algn="just">
              <a:spcAft>
                <a:spcPts val="125"/>
              </a:spcAft>
            </a:pPr>
            <a:r>
              <a:rPr lang="en-US" sz="1800" dirty="0">
                <a:solidFill>
                  <a:srgbClr val="1C7DDB"/>
                </a:solidFill>
                <a:latin typeface="IBM Plex Mono SemiBold" panose="020B0709050203000203"/>
              </a:rPr>
              <a:t>The </a:t>
            </a:r>
            <a:r>
              <a:rPr lang="en-US" sz="1800" dirty="0" smtClean="0">
                <a:solidFill>
                  <a:srgbClr val="1C7DDB"/>
                </a:solidFill>
                <a:latin typeface="IBM Plex Mono SemiBold" panose="020B0709050203000203"/>
              </a:rPr>
              <a:t>project includes various steps as mentioned below:</a:t>
            </a:r>
            <a:endParaRPr lang="en-US" sz="1800" dirty="0">
              <a:solidFill>
                <a:srgbClr val="1C7DDB"/>
              </a:solidFill>
              <a:latin typeface="IBM Plex Mono SemiBold" panose="020B0709050203000203"/>
            </a:endParaRPr>
          </a:p>
          <a:p>
            <a:pPr marL="457200" lvl="1" indent="0" algn="just">
              <a:spcAft>
                <a:spcPts val="125"/>
              </a:spcAft>
              <a:buNone/>
            </a:pPr>
            <a:r>
              <a:rPr lang="en-US" sz="1800" dirty="0">
                <a:solidFill>
                  <a:srgbClr val="1C7DDB"/>
                </a:solidFill>
                <a:latin typeface="IBM Plex Mono SemiBold" panose="020B0709050203000203"/>
              </a:rPr>
              <a:t>• Data collection, wrangling, and formatting</a:t>
            </a:r>
          </a:p>
          <a:p>
            <a:pPr marL="457200" lvl="1" indent="0" algn="just">
              <a:spcAft>
                <a:spcPts val="125"/>
              </a:spcAft>
              <a:buNone/>
            </a:pPr>
            <a:r>
              <a:rPr lang="en-US" sz="1800" dirty="0">
                <a:solidFill>
                  <a:srgbClr val="1C7DDB"/>
                </a:solidFill>
                <a:latin typeface="IBM Plex Mono SemiBold" panose="020B0709050203000203"/>
              </a:rPr>
              <a:t>• Exploratory data analysis</a:t>
            </a:r>
          </a:p>
          <a:p>
            <a:pPr marL="457200" lvl="1" indent="0" algn="just">
              <a:spcAft>
                <a:spcPts val="125"/>
              </a:spcAft>
              <a:buNone/>
            </a:pPr>
            <a:r>
              <a:rPr lang="en-US" sz="1800" dirty="0">
                <a:solidFill>
                  <a:srgbClr val="1C7DDB"/>
                </a:solidFill>
                <a:latin typeface="IBM Plex Mono SemiBold" panose="020B0709050203000203"/>
              </a:rPr>
              <a:t>• Interactive data visualization</a:t>
            </a:r>
          </a:p>
          <a:p>
            <a:pPr marL="457200" lvl="1" indent="0" algn="just">
              <a:spcAft>
                <a:spcPts val="125"/>
              </a:spcAft>
              <a:buNone/>
            </a:pPr>
            <a:r>
              <a:rPr lang="en-US" sz="1800" dirty="0">
                <a:solidFill>
                  <a:srgbClr val="1C7DDB"/>
                </a:solidFill>
                <a:latin typeface="IBM Plex Mono SemiBold" panose="020B0709050203000203"/>
              </a:rPr>
              <a:t>• Machine learning </a:t>
            </a:r>
            <a:r>
              <a:rPr lang="en-US" sz="1800" dirty="0" smtClean="0">
                <a:solidFill>
                  <a:srgbClr val="1C7DDB"/>
                </a:solidFill>
                <a:latin typeface="IBM Plex Mono SemiBold" panose="020B0709050203000203"/>
              </a:rPr>
              <a:t>prediction</a:t>
            </a:r>
            <a:endParaRPr lang="en-US" sz="1800" dirty="0">
              <a:solidFill>
                <a:srgbClr val="1C7DDB"/>
              </a:solidFill>
              <a:latin typeface="IBM Plex Mono SemiBold" panose="020B0709050203000203"/>
            </a:endParaRPr>
          </a:p>
          <a:p>
            <a:pPr algn="just">
              <a:lnSpc>
                <a:spcPct val="100000"/>
              </a:lnSpc>
              <a:spcBef>
                <a:spcPts val="1400"/>
              </a:spcBef>
              <a:spcAft>
                <a:spcPts val="125"/>
              </a:spcAft>
            </a:pPr>
            <a:r>
              <a:rPr lang="en-US" sz="1800" dirty="0" smtClean="0">
                <a:solidFill>
                  <a:srgbClr val="1C7DDB"/>
                </a:solidFill>
                <a:latin typeface="IBM Plex Mono SemiBold" panose="020B0709050203000203"/>
              </a:rPr>
              <a:t>Visualizations shows how landing outcome is correlated to the location of launch sites, payload mass and various other factors</a:t>
            </a:r>
          </a:p>
          <a:p>
            <a:pPr algn="just">
              <a:lnSpc>
                <a:spcPct val="100000"/>
              </a:lnSpc>
              <a:spcBef>
                <a:spcPts val="1400"/>
              </a:spcBef>
              <a:spcAft>
                <a:spcPts val="125"/>
              </a:spcAft>
            </a:pPr>
            <a:r>
              <a:rPr lang="en-US" sz="1800" dirty="0" smtClean="0">
                <a:solidFill>
                  <a:srgbClr val="1C7DDB"/>
                </a:solidFill>
                <a:latin typeface="IBM Plex Mono SemiBold" panose="020B0709050203000203"/>
              </a:rPr>
              <a:t>We found that almost all classification models have similar out of sample accuracy, however Decision Trees model also reflect high training accuracy.</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Executive Summary</a:t>
            </a:r>
            <a:endParaRPr lang="en-US" sz="4400" dirty="0">
              <a:solidFill>
                <a:srgbClr val="0B49CB"/>
              </a:solidFill>
            </a:endParaRPr>
          </a:p>
        </p:txBody>
      </p:sp>
    </p:spTree>
    <p:extLst>
      <p:ext uri="{BB962C8B-B14F-4D97-AF65-F5344CB8AC3E}">
        <p14:creationId xmlns:p14="http://schemas.microsoft.com/office/powerpoint/2010/main" val="19802214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a:lnSpc>
                <a:spcPct val="150000"/>
              </a:lnSpc>
              <a:spcBef>
                <a:spcPts val="1400"/>
              </a:spcBef>
            </a:pPr>
            <a:r>
              <a:rPr lang="en-US" sz="1800" dirty="0" smtClean="0">
                <a:solidFill>
                  <a:srgbClr val="1C7DDB"/>
                </a:solidFill>
                <a:latin typeface="IBM Plex Mono SemiBold" panose="020B0709050203000203"/>
              </a:rPr>
              <a:t>Query to find </a:t>
            </a:r>
            <a:r>
              <a:rPr lang="en-US" sz="1800" dirty="0">
                <a:solidFill>
                  <a:srgbClr val="1C7DDB"/>
                </a:solidFill>
                <a:latin typeface="IBM Plex Mono SemiBold" panose="020B0709050203000203"/>
              </a:rPr>
              <a:t>the first successful landing outcome on ground </a:t>
            </a:r>
            <a:r>
              <a:rPr lang="en-US" sz="1800" dirty="0" smtClean="0">
                <a:solidFill>
                  <a:srgbClr val="1C7DDB"/>
                </a:solidFill>
                <a:latin typeface="IBM Plex Mono SemiBold" panose="020B0709050203000203"/>
              </a:rPr>
              <a:t>pad is given below:</a:t>
            </a:r>
          </a:p>
          <a:p>
            <a:pPr marL="0" indent="0">
              <a:lnSpc>
                <a:spcPct val="150000"/>
              </a:lnSpc>
              <a:spcBef>
                <a:spcPts val="1400"/>
              </a:spcBef>
              <a:buNone/>
            </a:pPr>
            <a:r>
              <a:rPr lang="en-US" sz="1800" dirty="0" smtClean="0">
                <a:solidFill>
                  <a:srgbClr val="1C7DDB"/>
                </a:solidFill>
                <a:latin typeface="IBM Plex Mono SemiBold" panose="020B0709050203000203"/>
              </a:rPr>
              <a:t>%SQL SELECT MIN(DATE) FROM SPACEXTBL WHERE LANDING__OUTCOME = 'SUCCESS (GROUND PAD)‘</a:t>
            </a:r>
          </a:p>
          <a:p>
            <a:pPr>
              <a:lnSpc>
                <a:spcPct val="150000"/>
              </a:lnSpc>
              <a:spcBef>
                <a:spcPts val="1400"/>
              </a:spcBef>
            </a:pPr>
            <a:r>
              <a:rPr lang="en-US" sz="1800" dirty="0" smtClean="0">
                <a:solidFill>
                  <a:srgbClr val="1C7DDB"/>
                </a:solidFill>
                <a:latin typeface="IBM Plex Mono SemiBold" panose="020B0709050203000203"/>
              </a:rPr>
              <a:t>Date of first Successful </a:t>
            </a:r>
            <a:r>
              <a:rPr lang="en-US" sz="1800" dirty="0">
                <a:solidFill>
                  <a:srgbClr val="1C7DDB"/>
                </a:solidFill>
                <a:latin typeface="IBM Plex Mono SemiBold" panose="020B0709050203000203"/>
              </a:rPr>
              <a:t>l</a:t>
            </a:r>
            <a:r>
              <a:rPr lang="en-US" sz="1800" dirty="0" smtClean="0">
                <a:solidFill>
                  <a:srgbClr val="1C7DDB"/>
                </a:solidFill>
                <a:latin typeface="IBM Plex Mono SemiBold" panose="020B0709050203000203"/>
              </a:rPr>
              <a:t>anding outcome is 22th December, 2015.</a:t>
            </a:r>
          </a:p>
          <a:p>
            <a:pPr marL="0" indent="0">
              <a:lnSpc>
                <a:spcPct val="150000"/>
              </a:lnSpc>
              <a:spcBef>
                <a:spcPts val="1400"/>
              </a:spcBef>
              <a:buNone/>
            </a:pPr>
            <a:endParaRPr lang="en-US" sz="1800" dirty="0">
              <a:solidFill>
                <a:srgbClr val="1C7DDB"/>
              </a:solidFill>
              <a:latin typeface="IBM Plex Mono SemiBold" panose="020B0709050203000203"/>
            </a:endParaRPr>
          </a:p>
          <a:p>
            <a:pPr marL="0" indent="0">
              <a:lnSpc>
                <a:spcPct val="150000"/>
              </a:lnSpc>
              <a:spcBef>
                <a:spcPts val="1400"/>
              </a:spcBef>
              <a:buNone/>
            </a:pPr>
            <a:endParaRPr lang="en-US" sz="1800" dirty="0" smtClean="0">
              <a:solidFill>
                <a:srgbClr val="1C7DDB"/>
              </a:solidFill>
              <a:latin typeface="IBM Plex Mono SemiBold" panose="020B0709050203000203"/>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710928"/>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First Successful Ground Landing Date</a:t>
            </a:r>
          </a:p>
        </p:txBody>
      </p:sp>
      <p:graphicFrame>
        <p:nvGraphicFramePr>
          <p:cNvPr id="2" name="Table 1"/>
          <p:cNvGraphicFramePr>
            <a:graphicFrameLocks noGrp="1"/>
          </p:cNvGraphicFramePr>
          <p:nvPr>
            <p:extLst>
              <p:ext uri="{D42A27DB-BD31-4B8C-83A1-F6EECF244321}">
                <p14:modId xmlns:p14="http://schemas.microsoft.com/office/powerpoint/2010/main" val="2809514110"/>
              </p:ext>
            </p:extLst>
          </p:nvPr>
        </p:nvGraphicFramePr>
        <p:xfrm>
          <a:off x="5370585" y="4586080"/>
          <a:ext cx="1314450" cy="941864"/>
        </p:xfrm>
        <a:graphic>
          <a:graphicData uri="http://schemas.openxmlformats.org/drawingml/2006/table">
            <a:tbl>
              <a:tblPr/>
              <a:tblGrid>
                <a:gridCol w="1314450">
                  <a:extLst>
                    <a:ext uri="{9D8B030D-6E8A-4147-A177-3AD203B41FA5}">
                      <a16:colId xmlns:a16="http://schemas.microsoft.com/office/drawing/2014/main" val="2403326279"/>
                    </a:ext>
                  </a:extLst>
                </a:gridCol>
              </a:tblGrid>
              <a:tr h="470932">
                <a:tc>
                  <a:txBody>
                    <a:bodyPr/>
                    <a:lstStyle/>
                    <a:p>
                      <a:pPr algn="r" fontAlgn="ctr"/>
                      <a:r>
                        <a:rPr lang="en-US" b="1" dirty="0">
                          <a:effectLst/>
                        </a:rPr>
                        <a:t>1</a:t>
                      </a:r>
                    </a:p>
                  </a:txBody>
                  <a:tcPr anchor="ctr">
                    <a:lnL>
                      <a:noFill/>
                    </a:lnL>
                    <a:lnR>
                      <a:noFill/>
                    </a:lnR>
                    <a:lnT>
                      <a:noFill/>
                    </a:lnT>
                    <a:lnB>
                      <a:noFill/>
                    </a:lnB>
                    <a:solidFill>
                      <a:srgbClr val="F5F5F5"/>
                    </a:solidFill>
                  </a:tcPr>
                </a:tc>
                <a:extLst>
                  <a:ext uri="{0D108BD9-81ED-4DB2-BD59-A6C34878D82A}">
                    <a16:rowId xmlns:a16="http://schemas.microsoft.com/office/drawing/2014/main" val="3606589864"/>
                  </a:ext>
                </a:extLst>
              </a:tr>
              <a:tr h="470932">
                <a:tc>
                  <a:txBody>
                    <a:bodyPr/>
                    <a:lstStyle/>
                    <a:p>
                      <a:pPr algn="r" fontAlgn="ctr"/>
                      <a:r>
                        <a:rPr lang="en-US" dirty="0">
                          <a:effectLst/>
                        </a:rPr>
                        <a:t>2015-12-22</a:t>
                      </a:r>
                    </a:p>
                  </a:txBody>
                  <a:tcPr anchor="ctr">
                    <a:lnL>
                      <a:noFill/>
                    </a:lnL>
                    <a:lnR>
                      <a:noFill/>
                    </a:lnR>
                    <a:lnT>
                      <a:noFill/>
                    </a:lnT>
                    <a:lnB>
                      <a:noFill/>
                    </a:lnB>
                    <a:solidFill>
                      <a:srgbClr val="FFFFFF"/>
                    </a:solidFill>
                  </a:tcPr>
                </a:tc>
                <a:extLst>
                  <a:ext uri="{0D108BD9-81ED-4DB2-BD59-A6C34878D82A}">
                    <a16:rowId xmlns:a16="http://schemas.microsoft.com/office/drawing/2014/main" val="371975651"/>
                  </a:ext>
                </a:extLst>
              </a:tr>
            </a:tbl>
          </a:graphicData>
        </a:graphic>
      </p:graphicFrame>
    </p:spTree>
    <p:extLst>
      <p:ext uri="{BB962C8B-B14F-4D97-AF65-F5344CB8AC3E}">
        <p14:creationId xmlns:p14="http://schemas.microsoft.com/office/powerpoint/2010/main" val="14346799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a:lnSpc>
                <a:spcPct val="150000"/>
              </a:lnSpc>
              <a:spcBef>
                <a:spcPts val="1400"/>
              </a:spcBef>
            </a:pPr>
            <a:r>
              <a:rPr lang="en-US" sz="1800" dirty="0">
                <a:solidFill>
                  <a:srgbClr val="1C7DDB"/>
                </a:solidFill>
                <a:latin typeface="IBM Plex Mono SemiBold" panose="020B0709050203000203"/>
              </a:rPr>
              <a:t>List </a:t>
            </a:r>
            <a:r>
              <a:rPr lang="en-US" sz="1800" dirty="0" smtClean="0">
                <a:solidFill>
                  <a:srgbClr val="1C7DDB"/>
                </a:solidFill>
                <a:latin typeface="IBM Plex Mono SemiBold" panose="020B0709050203000203"/>
              </a:rPr>
              <a:t>Query to find the </a:t>
            </a:r>
            <a:r>
              <a:rPr lang="en-US" sz="1800" dirty="0">
                <a:solidFill>
                  <a:srgbClr val="1C7DDB"/>
                </a:solidFill>
                <a:latin typeface="IBM Plex Mono SemiBold" panose="020B0709050203000203"/>
              </a:rPr>
              <a:t>names of boosters which have successfully landed on drone ship and had payload mass greater than 4000 but less than </a:t>
            </a:r>
            <a:r>
              <a:rPr lang="en-US" sz="1800" dirty="0" smtClean="0">
                <a:solidFill>
                  <a:srgbClr val="1C7DDB"/>
                </a:solidFill>
                <a:latin typeface="IBM Plex Mono SemiBold" panose="020B0709050203000203"/>
              </a:rPr>
              <a:t>6000 is given below:</a:t>
            </a:r>
          </a:p>
          <a:p>
            <a:pPr>
              <a:lnSpc>
                <a:spcPct val="150000"/>
              </a:lnSpc>
              <a:spcBef>
                <a:spcPts val="1400"/>
              </a:spcBef>
            </a:pPr>
            <a:r>
              <a:rPr lang="en-US" sz="1800" dirty="0">
                <a:solidFill>
                  <a:srgbClr val="1C7DDB"/>
                </a:solidFill>
                <a:latin typeface="IBM Plex Mono SemiBold" panose="020B0709050203000203"/>
              </a:rPr>
              <a:t>%</a:t>
            </a:r>
            <a:r>
              <a:rPr lang="en-US" sz="1800" dirty="0" err="1">
                <a:solidFill>
                  <a:srgbClr val="1C7DDB"/>
                </a:solidFill>
                <a:latin typeface="IBM Plex Mono SemiBold" panose="020B0709050203000203"/>
              </a:rPr>
              <a:t>sql</a:t>
            </a:r>
            <a:r>
              <a:rPr lang="en-US" sz="1800" dirty="0">
                <a:solidFill>
                  <a:srgbClr val="1C7DDB"/>
                </a:solidFill>
                <a:latin typeface="IBM Plex Mono SemiBold" panose="020B0709050203000203"/>
              </a:rPr>
              <a:t> select </a:t>
            </a:r>
            <a:r>
              <a:rPr lang="en-US" sz="1800" dirty="0" err="1">
                <a:solidFill>
                  <a:srgbClr val="1C7DDB"/>
                </a:solidFill>
                <a:latin typeface="IBM Plex Mono SemiBold" panose="020B0709050203000203"/>
              </a:rPr>
              <a:t>booster_version</a:t>
            </a:r>
            <a:r>
              <a:rPr lang="en-US" sz="1800" dirty="0">
                <a:solidFill>
                  <a:srgbClr val="1C7DDB"/>
                </a:solidFill>
                <a:latin typeface="IBM Plex Mono SemiBold" panose="020B0709050203000203"/>
              </a:rPr>
              <a:t> from SPACEXTBL where </a:t>
            </a:r>
            <a:r>
              <a:rPr lang="en-US" sz="1800" dirty="0" err="1">
                <a:solidFill>
                  <a:srgbClr val="1C7DDB"/>
                </a:solidFill>
                <a:latin typeface="IBM Plex Mono SemiBold" panose="020B0709050203000203"/>
              </a:rPr>
              <a:t>landing__outcome</a:t>
            </a:r>
            <a:r>
              <a:rPr lang="en-US" sz="1800" dirty="0">
                <a:solidFill>
                  <a:srgbClr val="1C7DDB"/>
                </a:solidFill>
                <a:latin typeface="IBM Plex Mono SemiBold" panose="020B0709050203000203"/>
              </a:rPr>
              <a:t> = 'Success (drone ship)' and </a:t>
            </a:r>
            <a:r>
              <a:rPr lang="en-US" sz="1800" dirty="0" err="1">
                <a:solidFill>
                  <a:srgbClr val="1C7DDB"/>
                </a:solidFill>
                <a:latin typeface="IBM Plex Mono SemiBold" panose="020B0709050203000203"/>
              </a:rPr>
              <a:t>payload_mass__kg</a:t>
            </a:r>
            <a:r>
              <a:rPr lang="en-US" sz="1800" dirty="0">
                <a:solidFill>
                  <a:srgbClr val="1C7DDB"/>
                </a:solidFill>
                <a:latin typeface="IBM Plex Mono SemiBold" panose="020B0709050203000203"/>
              </a:rPr>
              <a:t>_ between 4001 and </a:t>
            </a:r>
            <a:r>
              <a:rPr lang="en-US" sz="1800" dirty="0" smtClean="0">
                <a:solidFill>
                  <a:srgbClr val="1C7DDB"/>
                </a:solidFill>
                <a:latin typeface="IBM Plex Mono SemiBold" panose="020B0709050203000203"/>
              </a:rPr>
              <a:t>5999</a:t>
            </a:r>
          </a:p>
          <a:p>
            <a:pPr>
              <a:lnSpc>
                <a:spcPct val="150000"/>
              </a:lnSpc>
              <a:spcBef>
                <a:spcPts val="1400"/>
              </a:spcBef>
            </a:pPr>
            <a:endParaRPr lang="en-US" sz="1800" dirty="0" smtClean="0">
              <a:solidFill>
                <a:srgbClr val="1C7DDB"/>
              </a:solidFill>
              <a:latin typeface="IBM Plex Mono SemiBold" panose="020B0709050203000203"/>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448475"/>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sz="3800" dirty="0">
                <a:solidFill>
                  <a:srgbClr val="0B49CB"/>
                </a:solidFill>
                <a:latin typeface="Abadi"/>
              </a:rPr>
              <a:t>Successful Drone Ship Landing with Payload between 4000 and 6000</a:t>
            </a:r>
          </a:p>
        </p:txBody>
      </p:sp>
      <p:graphicFrame>
        <p:nvGraphicFramePr>
          <p:cNvPr id="2" name="Table 1"/>
          <p:cNvGraphicFramePr>
            <a:graphicFrameLocks noGrp="1"/>
          </p:cNvGraphicFramePr>
          <p:nvPr>
            <p:extLst>
              <p:ext uri="{D42A27DB-BD31-4B8C-83A1-F6EECF244321}">
                <p14:modId xmlns:p14="http://schemas.microsoft.com/office/powerpoint/2010/main" val="885256550"/>
              </p:ext>
            </p:extLst>
          </p:nvPr>
        </p:nvGraphicFramePr>
        <p:xfrm>
          <a:off x="4993591" y="4247164"/>
          <a:ext cx="2068439" cy="2195515"/>
        </p:xfrm>
        <a:graphic>
          <a:graphicData uri="http://schemas.openxmlformats.org/drawingml/2006/table">
            <a:tbl>
              <a:tblPr/>
              <a:tblGrid>
                <a:gridCol w="2068439">
                  <a:extLst>
                    <a:ext uri="{9D8B030D-6E8A-4147-A177-3AD203B41FA5}">
                      <a16:colId xmlns:a16="http://schemas.microsoft.com/office/drawing/2014/main" val="3571626692"/>
                    </a:ext>
                  </a:extLst>
                </a:gridCol>
              </a:tblGrid>
              <a:tr h="439103">
                <a:tc>
                  <a:txBody>
                    <a:bodyPr/>
                    <a:lstStyle/>
                    <a:p>
                      <a:pPr algn="r" fontAlgn="ctr"/>
                      <a:r>
                        <a:rPr lang="en-US" b="1">
                          <a:effectLst/>
                        </a:rPr>
                        <a:t>booster_version</a:t>
                      </a:r>
                    </a:p>
                  </a:txBody>
                  <a:tcPr anchor="ctr">
                    <a:lnL>
                      <a:noFill/>
                    </a:lnL>
                    <a:lnR>
                      <a:noFill/>
                    </a:lnR>
                    <a:lnT>
                      <a:noFill/>
                    </a:lnT>
                    <a:lnB>
                      <a:noFill/>
                    </a:lnB>
                    <a:solidFill>
                      <a:srgbClr val="F5F5F5"/>
                    </a:solidFill>
                  </a:tcPr>
                </a:tc>
                <a:extLst>
                  <a:ext uri="{0D108BD9-81ED-4DB2-BD59-A6C34878D82A}">
                    <a16:rowId xmlns:a16="http://schemas.microsoft.com/office/drawing/2014/main" val="101510278"/>
                  </a:ext>
                </a:extLst>
              </a:tr>
              <a:tr h="439103">
                <a:tc>
                  <a:txBody>
                    <a:bodyPr/>
                    <a:lstStyle/>
                    <a:p>
                      <a:pPr algn="r" fontAlgn="ctr"/>
                      <a:r>
                        <a:rPr lang="en-US" dirty="0">
                          <a:effectLst/>
                        </a:rPr>
                        <a:t>F9 FT B1022</a:t>
                      </a:r>
                    </a:p>
                  </a:txBody>
                  <a:tcPr anchor="ctr">
                    <a:lnL>
                      <a:noFill/>
                    </a:lnL>
                    <a:lnR>
                      <a:noFill/>
                    </a:lnR>
                    <a:lnT>
                      <a:noFill/>
                    </a:lnT>
                    <a:lnB>
                      <a:noFill/>
                    </a:lnB>
                    <a:solidFill>
                      <a:srgbClr val="FFFFFF"/>
                    </a:solidFill>
                  </a:tcPr>
                </a:tc>
                <a:extLst>
                  <a:ext uri="{0D108BD9-81ED-4DB2-BD59-A6C34878D82A}">
                    <a16:rowId xmlns:a16="http://schemas.microsoft.com/office/drawing/2014/main" val="1542303647"/>
                  </a:ext>
                </a:extLst>
              </a:tr>
              <a:tr h="439103">
                <a:tc>
                  <a:txBody>
                    <a:bodyPr/>
                    <a:lstStyle/>
                    <a:p>
                      <a:pPr algn="r" fontAlgn="ctr"/>
                      <a:r>
                        <a:rPr lang="en-US" dirty="0">
                          <a:effectLst/>
                        </a:rPr>
                        <a:t>F9 FT B1026</a:t>
                      </a:r>
                    </a:p>
                  </a:txBody>
                  <a:tcPr anchor="ctr">
                    <a:lnL>
                      <a:noFill/>
                    </a:lnL>
                    <a:lnR>
                      <a:noFill/>
                    </a:lnR>
                    <a:lnT>
                      <a:noFill/>
                    </a:lnT>
                    <a:lnB>
                      <a:noFill/>
                    </a:lnB>
                    <a:solidFill>
                      <a:srgbClr val="F5F5F5"/>
                    </a:solidFill>
                  </a:tcPr>
                </a:tc>
                <a:extLst>
                  <a:ext uri="{0D108BD9-81ED-4DB2-BD59-A6C34878D82A}">
                    <a16:rowId xmlns:a16="http://schemas.microsoft.com/office/drawing/2014/main" val="3049569422"/>
                  </a:ext>
                </a:extLst>
              </a:tr>
              <a:tr h="439103">
                <a:tc>
                  <a:txBody>
                    <a:bodyPr/>
                    <a:lstStyle/>
                    <a:p>
                      <a:pPr algn="r" fontAlgn="ctr"/>
                      <a:r>
                        <a:rPr lang="en-US">
                          <a:effectLst/>
                        </a:rPr>
                        <a:t>F9 FT B1021.2</a:t>
                      </a:r>
                    </a:p>
                  </a:txBody>
                  <a:tcPr anchor="ctr">
                    <a:lnL>
                      <a:noFill/>
                    </a:lnL>
                    <a:lnR>
                      <a:noFill/>
                    </a:lnR>
                    <a:lnT>
                      <a:noFill/>
                    </a:lnT>
                    <a:lnB>
                      <a:noFill/>
                    </a:lnB>
                    <a:solidFill>
                      <a:srgbClr val="FFFFFF"/>
                    </a:solidFill>
                  </a:tcPr>
                </a:tc>
                <a:extLst>
                  <a:ext uri="{0D108BD9-81ED-4DB2-BD59-A6C34878D82A}">
                    <a16:rowId xmlns:a16="http://schemas.microsoft.com/office/drawing/2014/main" val="1698003082"/>
                  </a:ext>
                </a:extLst>
              </a:tr>
              <a:tr h="439103">
                <a:tc>
                  <a:txBody>
                    <a:bodyPr/>
                    <a:lstStyle/>
                    <a:p>
                      <a:pPr algn="r" fontAlgn="ctr"/>
                      <a:r>
                        <a:rPr lang="en-US" dirty="0">
                          <a:effectLst/>
                        </a:rPr>
                        <a:t>F9 FT B1031.2</a:t>
                      </a:r>
                    </a:p>
                  </a:txBody>
                  <a:tcPr anchor="ctr">
                    <a:lnL>
                      <a:noFill/>
                    </a:lnL>
                    <a:lnR>
                      <a:noFill/>
                    </a:lnR>
                    <a:lnT>
                      <a:noFill/>
                    </a:lnT>
                    <a:lnB>
                      <a:noFill/>
                    </a:lnB>
                    <a:solidFill>
                      <a:srgbClr val="FFFFFF"/>
                    </a:solidFill>
                  </a:tcPr>
                </a:tc>
                <a:extLst>
                  <a:ext uri="{0D108BD9-81ED-4DB2-BD59-A6C34878D82A}">
                    <a16:rowId xmlns:a16="http://schemas.microsoft.com/office/drawing/2014/main" val="2348433961"/>
                  </a:ext>
                </a:extLst>
              </a:tr>
            </a:tbl>
          </a:graphicData>
        </a:graphic>
      </p:graphicFrame>
    </p:spTree>
    <p:extLst>
      <p:ext uri="{BB962C8B-B14F-4D97-AF65-F5344CB8AC3E}">
        <p14:creationId xmlns:p14="http://schemas.microsoft.com/office/powerpoint/2010/main" val="63939953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a:normAutofit/>
          </a:bodyPr>
          <a:lstStyle/>
          <a:p>
            <a:pPr>
              <a:lnSpc>
                <a:spcPct val="150000"/>
              </a:lnSpc>
              <a:spcBef>
                <a:spcPts val="1400"/>
              </a:spcBef>
            </a:pPr>
            <a:r>
              <a:rPr lang="en-US" sz="1800" dirty="0" smtClean="0">
                <a:solidFill>
                  <a:srgbClr val="1C7DDB"/>
                </a:solidFill>
                <a:latin typeface="IBM Plex Mono SemiBold" panose="020B0709050203000203"/>
              </a:rPr>
              <a:t>Query to find the </a:t>
            </a:r>
            <a:r>
              <a:rPr lang="en-US" sz="1800" dirty="0">
                <a:solidFill>
                  <a:srgbClr val="1C7DDB"/>
                </a:solidFill>
                <a:latin typeface="IBM Plex Mono SemiBold" panose="020B0709050203000203"/>
              </a:rPr>
              <a:t>total number of successful and failure mission </a:t>
            </a:r>
            <a:r>
              <a:rPr lang="en-US" sz="1800" dirty="0" smtClean="0">
                <a:solidFill>
                  <a:srgbClr val="1C7DDB"/>
                </a:solidFill>
                <a:latin typeface="IBM Plex Mono SemiBold" panose="020B0709050203000203"/>
              </a:rPr>
              <a:t>outcomes is given below: </a:t>
            </a:r>
          </a:p>
          <a:p>
            <a:pPr marL="0" indent="0">
              <a:lnSpc>
                <a:spcPct val="150000"/>
              </a:lnSpc>
              <a:spcBef>
                <a:spcPts val="1400"/>
              </a:spcBef>
              <a:buNone/>
            </a:pPr>
            <a:r>
              <a:rPr lang="en-US" sz="1800" dirty="0">
                <a:solidFill>
                  <a:srgbClr val="1C7DDB"/>
                </a:solidFill>
                <a:latin typeface="IBM Plex Mono SemiBold" panose="020B0709050203000203"/>
              </a:rPr>
              <a:t>%</a:t>
            </a:r>
            <a:r>
              <a:rPr lang="en-US" sz="1800" dirty="0" err="1">
                <a:solidFill>
                  <a:srgbClr val="1C7DDB"/>
                </a:solidFill>
                <a:latin typeface="IBM Plex Mono SemiBold" panose="020B0709050203000203"/>
              </a:rPr>
              <a:t>sql</a:t>
            </a:r>
            <a:r>
              <a:rPr lang="en-US" sz="1800" dirty="0">
                <a:solidFill>
                  <a:srgbClr val="1C7DDB"/>
                </a:solidFill>
                <a:latin typeface="IBM Plex Mono SemiBold" panose="020B0709050203000203"/>
              </a:rPr>
              <a:t> select count(</a:t>
            </a:r>
            <a:r>
              <a:rPr lang="en-US" sz="1800" dirty="0" err="1">
                <a:solidFill>
                  <a:srgbClr val="1C7DDB"/>
                </a:solidFill>
                <a:latin typeface="IBM Plex Mono SemiBold" panose="020B0709050203000203"/>
              </a:rPr>
              <a:t>mission_outcome</a:t>
            </a:r>
            <a:r>
              <a:rPr lang="en-US" sz="1800" dirty="0">
                <a:solidFill>
                  <a:srgbClr val="1C7DDB"/>
                </a:solidFill>
                <a:latin typeface="IBM Plex Mono SemiBold" panose="020B0709050203000203"/>
              </a:rPr>
              <a:t>), </a:t>
            </a:r>
            <a:r>
              <a:rPr lang="en-US" sz="1800" dirty="0" err="1">
                <a:solidFill>
                  <a:srgbClr val="1C7DDB"/>
                </a:solidFill>
                <a:latin typeface="IBM Plex Mono SemiBold" panose="020B0709050203000203"/>
              </a:rPr>
              <a:t>mission_outcome</a:t>
            </a:r>
            <a:r>
              <a:rPr lang="en-US" sz="1800" dirty="0">
                <a:solidFill>
                  <a:srgbClr val="1C7DDB"/>
                </a:solidFill>
                <a:latin typeface="IBM Plex Mono SemiBold" panose="020B0709050203000203"/>
              </a:rPr>
              <a:t> from SPACEXTBL group by </a:t>
            </a:r>
            <a:r>
              <a:rPr lang="en-US" sz="1800" dirty="0" err="1" smtClean="0">
                <a:solidFill>
                  <a:srgbClr val="1C7DDB"/>
                </a:solidFill>
                <a:latin typeface="IBM Plex Mono SemiBold" panose="020B0709050203000203"/>
              </a:rPr>
              <a:t>mission_outcome</a:t>
            </a:r>
            <a:endParaRPr lang="en-US" sz="1800" dirty="0" smtClean="0">
              <a:solidFill>
                <a:srgbClr val="1C7DDB"/>
              </a:solidFill>
              <a:latin typeface="IBM Plex Mono SemiBold" panose="020B0709050203000203"/>
            </a:endParaRPr>
          </a:p>
          <a:p>
            <a:pPr marL="0" indent="0">
              <a:lnSpc>
                <a:spcPct val="150000"/>
              </a:lnSpc>
              <a:spcBef>
                <a:spcPts val="1400"/>
              </a:spcBef>
              <a:buNone/>
            </a:pPr>
            <a:endParaRPr lang="en-US" sz="1800" dirty="0">
              <a:solidFill>
                <a:srgbClr val="1C7DDB"/>
              </a:solidFill>
              <a:latin typeface="IBM Plex Mono SemiBold" panose="020B0709050203000203"/>
            </a:endParaRPr>
          </a:p>
          <a:p>
            <a:pPr marL="0" indent="0">
              <a:lnSpc>
                <a:spcPct val="150000"/>
              </a:lnSpc>
              <a:spcBef>
                <a:spcPts val="1400"/>
              </a:spcBef>
              <a:buNone/>
            </a:pPr>
            <a:endParaRPr lang="en-US" sz="1800" dirty="0">
              <a:solidFill>
                <a:srgbClr val="1C7DDB"/>
              </a:solidFill>
              <a:latin typeface="IBM Plex Mono SemiBold" panose="020B0709050203000203"/>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sz="3800" dirty="0">
                <a:solidFill>
                  <a:srgbClr val="0B49CB"/>
                </a:solidFill>
                <a:latin typeface="Abadi"/>
              </a:rPr>
              <a:t>Total Number of Successful and Failure Mission Outcomes</a:t>
            </a:r>
          </a:p>
        </p:txBody>
      </p:sp>
      <p:graphicFrame>
        <p:nvGraphicFramePr>
          <p:cNvPr id="2" name="Table 1"/>
          <p:cNvGraphicFramePr>
            <a:graphicFrameLocks noGrp="1"/>
          </p:cNvGraphicFramePr>
          <p:nvPr>
            <p:extLst>
              <p:ext uri="{D42A27DB-BD31-4B8C-83A1-F6EECF244321}">
                <p14:modId xmlns:p14="http://schemas.microsoft.com/office/powerpoint/2010/main" val="2833044872"/>
              </p:ext>
            </p:extLst>
          </p:nvPr>
        </p:nvGraphicFramePr>
        <p:xfrm>
          <a:off x="4046610" y="4248772"/>
          <a:ext cx="3962400" cy="1737360"/>
        </p:xfrm>
        <a:graphic>
          <a:graphicData uri="http://schemas.openxmlformats.org/drawingml/2006/table">
            <a:tbl>
              <a:tblPr/>
              <a:tblGrid>
                <a:gridCol w="1981200">
                  <a:extLst>
                    <a:ext uri="{9D8B030D-6E8A-4147-A177-3AD203B41FA5}">
                      <a16:colId xmlns:a16="http://schemas.microsoft.com/office/drawing/2014/main" val="1765066347"/>
                    </a:ext>
                  </a:extLst>
                </a:gridCol>
                <a:gridCol w="1981200">
                  <a:extLst>
                    <a:ext uri="{9D8B030D-6E8A-4147-A177-3AD203B41FA5}">
                      <a16:colId xmlns:a16="http://schemas.microsoft.com/office/drawing/2014/main" val="278589580"/>
                    </a:ext>
                  </a:extLst>
                </a:gridCol>
              </a:tblGrid>
              <a:tr h="0">
                <a:tc>
                  <a:txBody>
                    <a:bodyPr/>
                    <a:lstStyle/>
                    <a:p>
                      <a:pPr algn="r" fontAlgn="ctr"/>
                      <a:r>
                        <a:rPr lang="en-US" b="1">
                          <a:effectLst/>
                        </a:rPr>
                        <a:t>1</a:t>
                      </a:r>
                    </a:p>
                  </a:txBody>
                  <a:tcPr anchor="ctr">
                    <a:lnL>
                      <a:noFill/>
                    </a:lnL>
                    <a:lnR>
                      <a:noFill/>
                    </a:lnR>
                    <a:lnT>
                      <a:noFill/>
                    </a:lnT>
                    <a:lnB>
                      <a:noFill/>
                    </a:lnB>
                  </a:tcPr>
                </a:tc>
                <a:tc>
                  <a:txBody>
                    <a:bodyPr/>
                    <a:lstStyle/>
                    <a:p>
                      <a:pPr algn="r" fontAlgn="ctr"/>
                      <a:r>
                        <a:rPr lang="en-US" b="1">
                          <a:effectLst/>
                        </a:rPr>
                        <a:t>mission_outcome</a:t>
                      </a:r>
                    </a:p>
                  </a:txBody>
                  <a:tcPr anchor="ctr">
                    <a:lnL>
                      <a:noFill/>
                    </a:lnL>
                    <a:lnR>
                      <a:noFill/>
                    </a:lnR>
                    <a:lnT>
                      <a:noFill/>
                    </a:lnT>
                    <a:lnB>
                      <a:noFill/>
                    </a:lnB>
                  </a:tcPr>
                </a:tc>
                <a:extLst>
                  <a:ext uri="{0D108BD9-81ED-4DB2-BD59-A6C34878D82A}">
                    <a16:rowId xmlns:a16="http://schemas.microsoft.com/office/drawing/2014/main" val="4034172618"/>
                  </a:ext>
                </a:extLst>
              </a:tr>
              <a:tr h="0">
                <a:tc>
                  <a:txBody>
                    <a:bodyPr/>
                    <a:lstStyle/>
                    <a:p>
                      <a:pPr algn="r" fontAlgn="ctr"/>
                      <a:r>
                        <a:rPr lang="en-US">
                          <a:effectLst/>
                        </a:rPr>
                        <a:t>1</a:t>
                      </a:r>
                    </a:p>
                  </a:txBody>
                  <a:tcPr anchor="ctr">
                    <a:lnL>
                      <a:noFill/>
                    </a:lnL>
                    <a:lnR>
                      <a:noFill/>
                    </a:lnR>
                    <a:lnT>
                      <a:noFill/>
                    </a:lnT>
                    <a:lnB>
                      <a:noFill/>
                    </a:lnB>
                    <a:solidFill>
                      <a:srgbClr val="FFFFFF"/>
                    </a:solidFill>
                  </a:tcPr>
                </a:tc>
                <a:tc>
                  <a:txBody>
                    <a:bodyPr/>
                    <a:lstStyle/>
                    <a:p>
                      <a:pPr algn="r" fontAlgn="ctr"/>
                      <a:r>
                        <a:rPr lang="en-US">
                          <a:effectLst/>
                        </a:rPr>
                        <a:t>Failure (in flight)</a:t>
                      </a:r>
                    </a:p>
                  </a:txBody>
                  <a:tcPr anchor="ctr">
                    <a:lnL>
                      <a:noFill/>
                    </a:lnL>
                    <a:lnR>
                      <a:noFill/>
                    </a:lnR>
                    <a:lnT>
                      <a:noFill/>
                    </a:lnT>
                    <a:lnB>
                      <a:noFill/>
                    </a:lnB>
                    <a:solidFill>
                      <a:srgbClr val="FFFFFF"/>
                    </a:solidFill>
                  </a:tcPr>
                </a:tc>
                <a:extLst>
                  <a:ext uri="{0D108BD9-81ED-4DB2-BD59-A6C34878D82A}">
                    <a16:rowId xmlns:a16="http://schemas.microsoft.com/office/drawing/2014/main" val="396149358"/>
                  </a:ext>
                </a:extLst>
              </a:tr>
              <a:tr h="0">
                <a:tc>
                  <a:txBody>
                    <a:bodyPr/>
                    <a:lstStyle/>
                    <a:p>
                      <a:pPr algn="r" fontAlgn="ctr"/>
                      <a:r>
                        <a:rPr lang="en-US">
                          <a:effectLst/>
                        </a:rPr>
                        <a:t>99</a:t>
                      </a:r>
                    </a:p>
                  </a:txBody>
                  <a:tcPr anchor="ctr">
                    <a:lnL>
                      <a:noFill/>
                    </a:lnL>
                    <a:lnR>
                      <a:noFill/>
                    </a:lnR>
                    <a:lnT>
                      <a:noFill/>
                    </a:lnT>
                    <a:lnB>
                      <a:noFill/>
                    </a:lnB>
                    <a:solidFill>
                      <a:srgbClr val="F5F5F5"/>
                    </a:solidFill>
                  </a:tcPr>
                </a:tc>
                <a:tc>
                  <a:txBody>
                    <a:bodyPr/>
                    <a:lstStyle/>
                    <a:p>
                      <a:pPr algn="r" fontAlgn="ctr"/>
                      <a:r>
                        <a:rPr lang="en-US">
                          <a:effectLst/>
                        </a:rPr>
                        <a:t>Success</a:t>
                      </a:r>
                    </a:p>
                  </a:txBody>
                  <a:tcPr anchor="ctr">
                    <a:lnL>
                      <a:noFill/>
                    </a:lnL>
                    <a:lnR>
                      <a:noFill/>
                    </a:lnR>
                    <a:lnT>
                      <a:noFill/>
                    </a:lnT>
                    <a:lnB>
                      <a:noFill/>
                    </a:lnB>
                    <a:solidFill>
                      <a:srgbClr val="F5F5F5"/>
                    </a:solidFill>
                  </a:tcPr>
                </a:tc>
                <a:extLst>
                  <a:ext uri="{0D108BD9-81ED-4DB2-BD59-A6C34878D82A}">
                    <a16:rowId xmlns:a16="http://schemas.microsoft.com/office/drawing/2014/main" val="556337475"/>
                  </a:ext>
                </a:extLst>
              </a:tr>
              <a:tr h="0">
                <a:tc>
                  <a:txBody>
                    <a:bodyPr/>
                    <a:lstStyle/>
                    <a:p>
                      <a:pPr algn="r" fontAlgn="ctr"/>
                      <a:r>
                        <a:rPr lang="en-US">
                          <a:effectLst/>
                        </a:rPr>
                        <a:t>1</a:t>
                      </a:r>
                    </a:p>
                  </a:txBody>
                  <a:tcPr anchor="ctr">
                    <a:lnL>
                      <a:noFill/>
                    </a:lnL>
                    <a:lnR>
                      <a:noFill/>
                    </a:lnR>
                    <a:lnT>
                      <a:noFill/>
                    </a:lnT>
                    <a:lnB>
                      <a:noFill/>
                    </a:lnB>
                    <a:solidFill>
                      <a:srgbClr val="FFFFFF"/>
                    </a:solidFill>
                  </a:tcPr>
                </a:tc>
                <a:tc>
                  <a:txBody>
                    <a:bodyPr/>
                    <a:lstStyle/>
                    <a:p>
                      <a:pPr algn="r" fontAlgn="ctr"/>
                      <a:r>
                        <a:rPr lang="en-US" dirty="0">
                          <a:effectLst/>
                        </a:rPr>
                        <a:t>Success (payload status unclear)</a:t>
                      </a:r>
                    </a:p>
                  </a:txBody>
                  <a:tcPr anchor="ctr">
                    <a:lnL>
                      <a:noFill/>
                    </a:lnL>
                    <a:lnR>
                      <a:noFill/>
                    </a:lnR>
                    <a:lnT>
                      <a:noFill/>
                    </a:lnT>
                    <a:lnB>
                      <a:noFill/>
                    </a:lnB>
                    <a:solidFill>
                      <a:srgbClr val="FFFFFF"/>
                    </a:solidFill>
                  </a:tcPr>
                </a:tc>
                <a:extLst>
                  <a:ext uri="{0D108BD9-81ED-4DB2-BD59-A6C34878D82A}">
                    <a16:rowId xmlns:a16="http://schemas.microsoft.com/office/drawing/2014/main" val="4182777693"/>
                  </a:ext>
                </a:extLst>
              </a:tr>
            </a:tbl>
          </a:graphicData>
        </a:graphic>
      </p:graphicFrame>
    </p:spTree>
    <p:extLst>
      <p:ext uri="{BB962C8B-B14F-4D97-AF65-F5344CB8AC3E}">
        <p14:creationId xmlns:p14="http://schemas.microsoft.com/office/powerpoint/2010/main" val="175697264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488040" cy="4351338"/>
          </a:xfrm>
          <a:prstGeom prst="rect">
            <a:avLst/>
          </a:prstGeom>
        </p:spPr>
        <p:txBody>
          <a:bodyPr>
            <a:normAutofit/>
          </a:bodyPr>
          <a:lstStyle/>
          <a:p>
            <a:pPr>
              <a:lnSpc>
                <a:spcPct val="150000"/>
              </a:lnSpc>
              <a:spcBef>
                <a:spcPts val="1400"/>
              </a:spcBef>
            </a:pPr>
            <a:r>
              <a:rPr lang="en-US" sz="1800" dirty="0" smtClean="0">
                <a:solidFill>
                  <a:srgbClr val="1C7DDB"/>
                </a:solidFill>
                <a:latin typeface="IBM Plex Mono SemiBold" panose="020B0709050203000203"/>
              </a:rPr>
              <a:t>Query to find </a:t>
            </a:r>
            <a:r>
              <a:rPr lang="en-US" sz="1800" dirty="0">
                <a:solidFill>
                  <a:srgbClr val="1C7DDB"/>
                </a:solidFill>
                <a:latin typeface="IBM Plex Mono SemiBold" panose="020B0709050203000203"/>
              </a:rPr>
              <a:t>the names of the booster which have carried the maximum payload </a:t>
            </a:r>
            <a:r>
              <a:rPr lang="en-US" sz="1800" dirty="0" smtClean="0">
                <a:solidFill>
                  <a:srgbClr val="1C7DDB"/>
                </a:solidFill>
                <a:latin typeface="IBM Plex Mono SemiBold" panose="020B0709050203000203"/>
              </a:rPr>
              <a:t>mass is given below:</a:t>
            </a:r>
          </a:p>
          <a:p>
            <a:pPr marL="0" indent="0">
              <a:lnSpc>
                <a:spcPct val="150000"/>
              </a:lnSpc>
              <a:spcBef>
                <a:spcPts val="1400"/>
              </a:spcBef>
              <a:buNone/>
            </a:pPr>
            <a:r>
              <a:rPr lang="en-US" sz="1800" dirty="0">
                <a:solidFill>
                  <a:srgbClr val="1C7DDB"/>
                </a:solidFill>
                <a:latin typeface="IBM Plex Mono SemiBold" panose="020B0709050203000203"/>
              </a:rPr>
              <a:t>%</a:t>
            </a:r>
            <a:r>
              <a:rPr lang="en-US" sz="1800" dirty="0" err="1">
                <a:solidFill>
                  <a:srgbClr val="1C7DDB"/>
                </a:solidFill>
                <a:latin typeface="IBM Plex Mono SemiBold" panose="020B0709050203000203"/>
              </a:rPr>
              <a:t>sql</a:t>
            </a:r>
            <a:r>
              <a:rPr lang="en-US" sz="1800" dirty="0">
                <a:solidFill>
                  <a:srgbClr val="1C7DDB"/>
                </a:solidFill>
                <a:latin typeface="IBM Plex Mono SemiBold" panose="020B0709050203000203"/>
              </a:rPr>
              <a:t> select </a:t>
            </a:r>
            <a:r>
              <a:rPr lang="en-US" sz="1800" dirty="0" err="1">
                <a:solidFill>
                  <a:srgbClr val="1C7DDB"/>
                </a:solidFill>
                <a:latin typeface="IBM Plex Mono SemiBold" panose="020B0709050203000203"/>
              </a:rPr>
              <a:t>booster_version</a:t>
            </a:r>
            <a:r>
              <a:rPr lang="en-US" sz="1800" dirty="0">
                <a:solidFill>
                  <a:srgbClr val="1C7DDB"/>
                </a:solidFill>
                <a:latin typeface="IBM Plex Mono SemiBold" panose="020B0709050203000203"/>
              </a:rPr>
              <a:t> from SPACEXTBL where </a:t>
            </a:r>
            <a:r>
              <a:rPr lang="en-US" sz="1800" dirty="0" err="1">
                <a:solidFill>
                  <a:srgbClr val="1C7DDB"/>
                </a:solidFill>
                <a:latin typeface="IBM Plex Mono SemiBold" panose="020B0709050203000203"/>
              </a:rPr>
              <a:t>payload_mass__kg</a:t>
            </a:r>
            <a:r>
              <a:rPr lang="en-US" sz="1800" dirty="0">
                <a:solidFill>
                  <a:srgbClr val="1C7DDB"/>
                </a:solidFill>
                <a:latin typeface="IBM Plex Mono SemiBold" panose="020B0709050203000203"/>
              </a:rPr>
              <a:t>_ = (select max(</a:t>
            </a:r>
            <a:r>
              <a:rPr lang="en-US" sz="1800" dirty="0" err="1">
                <a:solidFill>
                  <a:srgbClr val="1C7DDB"/>
                </a:solidFill>
                <a:latin typeface="IBM Plex Mono SemiBold" panose="020B0709050203000203"/>
              </a:rPr>
              <a:t>payload_mass__kg</a:t>
            </a:r>
            <a:r>
              <a:rPr lang="en-US" sz="1800" dirty="0">
                <a:solidFill>
                  <a:srgbClr val="1C7DDB"/>
                </a:solidFill>
                <a:latin typeface="IBM Plex Mono SemiBold" panose="020B0709050203000203"/>
              </a:rPr>
              <a:t>_) from SPACEXTBL</a:t>
            </a:r>
            <a:r>
              <a:rPr lang="en-US" sz="1800" dirty="0" smtClean="0">
                <a:solidFill>
                  <a:srgbClr val="1C7DDB"/>
                </a:solidFill>
                <a:latin typeface="IBM Plex Mono SemiBold" panose="020B0709050203000203"/>
              </a:rPr>
              <a:t>)</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60465"/>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Boosters Carried Maximum Payload</a:t>
            </a:r>
          </a:p>
        </p:txBody>
      </p:sp>
      <p:graphicFrame>
        <p:nvGraphicFramePr>
          <p:cNvPr id="2" name="Table 1"/>
          <p:cNvGraphicFramePr>
            <a:graphicFrameLocks noGrp="1"/>
          </p:cNvGraphicFramePr>
          <p:nvPr>
            <p:extLst>
              <p:ext uri="{D42A27DB-BD31-4B8C-83A1-F6EECF244321}">
                <p14:modId xmlns:p14="http://schemas.microsoft.com/office/powerpoint/2010/main" val="1093633638"/>
              </p:ext>
            </p:extLst>
          </p:nvPr>
        </p:nvGraphicFramePr>
        <p:xfrm>
          <a:off x="8714772" y="1825625"/>
          <a:ext cx="1649275" cy="4351334"/>
        </p:xfrm>
        <a:graphic>
          <a:graphicData uri="http://schemas.openxmlformats.org/drawingml/2006/table">
            <a:tbl>
              <a:tblPr/>
              <a:tblGrid>
                <a:gridCol w="1649275">
                  <a:extLst>
                    <a:ext uri="{9D8B030D-6E8A-4147-A177-3AD203B41FA5}">
                      <a16:colId xmlns:a16="http://schemas.microsoft.com/office/drawing/2014/main" val="2834580616"/>
                    </a:ext>
                  </a:extLst>
                </a:gridCol>
              </a:tblGrid>
              <a:tr h="334718">
                <a:tc>
                  <a:txBody>
                    <a:bodyPr/>
                    <a:lstStyle/>
                    <a:p>
                      <a:pPr algn="r" fontAlgn="ctr"/>
                      <a:r>
                        <a:rPr lang="en-US" sz="1600" b="1">
                          <a:effectLst/>
                        </a:rPr>
                        <a:t>booster_version</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3252808666"/>
                  </a:ext>
                </a:extLst>
              </a:tr>
              <a:tr h="334718">
                <a:tc>
                  <a:txBody>
                    <a:bodyPr/>
                    <a:lstStyle/>
                    <a:p>
                      <a:pPr algn="r" fontAlgn="ctr"/>
                      <a:r>
                        <a:rPr lang="en-US" sz="1600">
                          <a:effectLst/>
                        </a:rPr>
                        <a:t>F9 B5 B1048.4</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972109351"/>
                  </a:ext>
                </a:extLst>
              </a:tr>
              <a:tr h="334718">
                <a:tc>
                  <a:txBody>
                    <a:bodyPr/>
                    <a:lstStyle/>
                    <a:p>
                      <a:pPr algn="r" fontAlgn="ctr"/>
                      <a:r>
                        <a:rPr lang="en-US" sz="1600">
                          <a:effectLst/>
                        </a:rPr>
                        <a:t>F9 B5 B1049.4</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566511891"/>
                  </a:ext>
                </a:extLst>
              </a:tr>
              <a:tr h="334718">
                <a:tc>
                  <a:txBody>
                    <a:bodyPr/>
                    <a:lstStyle/>
                    <a:p>
                      <a:pPr algn="r" fontAlgn="ctr"/>
                      <a:r>
                        <a:rPr lang="en-US" sz="1600">
                          <a:effectLst/>
                        </a:rPr>
                        <a:t>F9 B5 B1051.3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437814810"/>
                  </a:ext>
                </a:extLst>
              </a:tr>
              <a:tr h="334718">
                <a:tc>
                  <a:txBody>
                    <a:bodyPr/>
                    <a:lstStyle/>
                    <a:p>
                      <a:pPr algn="r" fontAlgn="ctr"/>
                      <a:r>
                        <a:rPr lang="en-US" sz="1600">
                          <a:effectLst/>
                        </a:rPr>
                        <a:t>F9 B5 B1056.4</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3209784893"/>
                  </a:ext>
                </a:extLst>
              </a:tr>
              <a:tr h="334718">
                <a:tc>
                  <a:txBody>
                    <a:bodyPr/>
                    <a:lstStyle/>
                    <a:p>
                      <a:pPr algn="r" fontAlgn="ctr"/>
                      <a:r>
                        <a:rPr lang="en-US" sz="1600">
                          <a:effectLst/>
                        </a:rPr>
                        <a:t>F9 B5 B1048.5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4172042861"/>
                  </a:ext>
                </a:extLst>
              </a:tr>
              <a:tr h="334718">
                <a:tc>
                  <a:txBody>
                    <a:bodyPr/>
                    <a:lstStyle/>
                    <a:p>
                      <a:pPr algn="r" fontAlgn="ctr"/>
                      <a:r>
                        <a:rPr lang="en-US" sz="1600" dirty="0">
                          <a:effectLst/>
                        </a:rPr>
                        <a:t>F9 B5 B1051.4</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89018800"/>
                  </a:ext>
                </a:extLst>
              </a:tr>
              <a:tr h="334718">
                <a:tc>
                  <a:txBody>
                    <a:bodyPr/>
                    <a:lstStyle/>
                    <a:p>
                      <a:pPr algn="r" fontAlgn="ctr"/>
                      <a:r>
                        <a:rPr lang="en-US" sz="1600">
                          <a:effectLst/>
                        </a:rPr>
                        <a:t>F9 B5 B1049.5</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3471638293"/>
                  </a:ext>
                </a:extLst>
              </a:tr>
              <a:tr h="334718">
                <a:tc>
                  <a:txBody>
                    <a:bodyPr/>
                    <a:lstStyle/>
                    <a:p>
                      <a:pPr algn="r" fontAlgn="ctr"/>
                      <a:r>
                        <a:rPr lang="en-US" sz="1600">
                          <a:effectLst/>
                        </a:rPr>
                        <a:t>F9 B5 B1060.2</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4168812285"/>
                  </a:ext>
                </a:extLst>
              </a:tr>
              <a:tr h="334718">
                <a:tc>
                  <a:txBody>
                    <a:bodyPr/>
                    <a:lstStyle/>
                    <a:p>
                      <a:pPr algn="r" fontAlgn="ctr"/>
                      <a:r>
                        <a:rPr lang="en-US" sz="1600">
                          <a:effectLst/>
                        </a:rPr>
                        <a:t>F9 B5 B1058.3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2636396577"/>
                  </a:ext>
                </a:extLst>
              </a:tr>
              <a:tr h="334718">
                <a:tc>
                  <a:txBody>
                    <a:bodyPr/>
                    <a:lstStyle/>
                    <a:p>
                      <a:pPr algn="r" fontAlgn="ctr"/>
                      <a:r>
                        <a:rPr lang="en-US" sz="1600">
                          <a:effectLst/>
                        </a:rPr>
                        <a:t>F9 B5 B1051.6</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4097365048"/>
                  </a:ext>
                </a:extLst>
              </a:tr>
              <a:tr h="334718">
                <a:tc>
                  <a:txBody>
                    <a:bodyPr/>
                    <a:lstStyle/>
                    <a:p>
                      <a:pPr algn="r" fontAlgn="ctr"/>
                      <a:r>
                        <a:rPr lang="en-US" sz="1600">
                          <a:effectLst/>
                        </a:rPr>
                        <a:t>F9 B5 B1060.3</a:t>
                      </a:r>
                    </a:p>
                  </a:txBody>
                  <a:tcPr marL="83680" marR="83680" marT="41840" marB="41840" anchor="ctr">
                    <a:lnL>
                      <a:noFill/>
                    </a:lnL>
                    <a:lnR>
                      <a:noFill/>
                    </a:lnR>
                    <a:lnT>
                      <a:noFill/>
                    </a:lnT>
                    <a:lnB>
                      <a:noFill/>
                    </a:lnB>
                    <a:solidFill>
                      <a:srgbClr val="FFFFFF"/>
                    </a:solidFill>
                  </a:tcPr>
                </a:tc>
                <a:extLst>
                  <a:ext uri="{0D108BD9-81ED-4DB2-BD59-A6C34878D82A}">
                    <a16:rowId xmlns:a16="http://schemas.microsoft.com/office/drawing/2014/main" val="1421515574"/>
                  </a:ext>
                </a:extLst>
              </a:tr>
              <a:tr h="334718">
                <a:tc>
                  <a:txBody>
                    <a:bodyPr/>
                    <a:lstStyle/>
                    <a:p>
                      <a:pPr algn="r" fontAlgn="ctr"/>
                      <a:r>
                        <a:rPr lang="en-US" sz="1600" dirty="0">
                          <a:effectLst/>
                        </a:rPr>
                        <a:t>F9 B5 B1049.7</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802938034"/>
                  </a:ext>
                </a:extLst>
              </a:tr>
            </a:tbl>
          </a:graphicData>
        </a:graphic>
      </p:graphicFrame>
    </p:spTree>
    <p:extLst>
      <p:ext uri="{BB962C8B-B14F-4D97-AF65-F5344CB8AC3E}">
        <p14:creationId xmlns:p14="http://schemas.microsoft.com/office/powerpoint/2010/main" val="356664639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a:lnSpc>
                <a:spcPct val="150000"/>
              </a:lnSpc>
              <a:spcBef>
                <a:spcPts val="1400"/>
              </a:spcBef>
            </a:pPr>
            <a:r>
              <a:rPr lang="en-US" sz="1800" dirty="0" smtClean="0">
                <a:solidFill>
                  <a:srgbClr val="1C7DDB"/>
                </a:solidFill>
                <a:latin typeface="IBM Plex Mono SemiBold" panose="020B0709050203000203"/>
              </a:rPr>
              <a:t>Query to find the </a:t>
            </a:r>
            <a:r>
              <a:rPr lang="en-US" sz="1800" dirty="0">
                <a:solidFill>
                  <a:srgbClr val="1C7DDB"/>
                </a:solidFill>
                <a:latin typeface="IBM Plex Mono SemiBold" panose="020B0709050203000203"/>
              </a:rPr>
              <a:t>failed </a:t>
            </a:r>
            <a:r>
              <a:rPr lang="en-US" sz="1800" dirty="0" err="1">
                <a:solidFill>
                  <a:srgbClr val="1C7DDB"/>
                </a:solidFill>
                <a:latin typeface="IBM Plex Mono SemiBold" panose="020B0709050203000203"/>
              </a:rPr>
              <a:t>landing_outcomes</a:t>
            </a:r>
            <a:r>
              <a:rPr lang="en-US" sz="1800" dirty="0">
                <a:solidFill>
                  <a:srgbClr val="1C7DDB"/>
                </a:solidFill>
                <a:latin typeface="IBM Plex Mono SemiBold" panose="020B0709050203000203"/>
              </a:rPr>
              <a:t> in drone ship, their booster versions, and launch site names for in year </a:t>
            </a:r>
            <a:r>
              <a:rPr lang="en-US" sz="1800" dirty="0" smtClean="0">
                <a:solidFill>
                  <a:srgbClr val="1C7DDB"/>
                </a:solidFill>
                <a:latin typeface="IBM Plex Mono SemiBold" panose="020B0709050203000203"/>
              </a:rPr>
              <a:t>2015 is given below:</a:t>
            </a:r>
          </a:p>
          <a:p>
            <a:pPr marL="0" indent="0">
              <a:lnSpc>
                <a:spcPct val="150000"/>
              </a:lnSpc>
              <a:spcBef>
                <a:spcPts val="1400"/>
              </a:spcBef>
              <a:buNone/>
            </a:pPr>
            <a:r>
              <a:rPr lang="en-US" sz="1800" dirty="0">
                <a:solidFill>
                  <a:srgbClr val="1C7DDB"/>
                </a:solidFill>
                <a:latin typeface="IBM Plex Mono SemiBold" panose="020B0709050203000203"/>
              </a:rPr>
              <a:t>%</a:t>
            </a:r>
            <a:r>
              <a:rPr lang="en-US" sz="1800" dirty="0" err="1">
                <a:solidFill>
                  <a:srgbClr val="1C7DDB"/>
                </a:solidFill>
                <a:latin typeface="IBM Plex Mono SemiBold" panose="020B0709050203000203"/>
              </a:rPr>
              <a:t>sql</a:t>
            </a:r>
            <a:r>
              <a:rPr lang="en-US" sz="1800" dirty="0">
                <a:solidFill>
                  <a:srgbClr val="1C7DDB"/>
                </a:solidFill>
                <a:latin typeface="IBM Plex Mono SemiBold" panose="020B0709050203000203"/>
              </a:rPr>
              <a:t> select </a:t>
            </a:r>
            <a:r>
              <a:rPr lang="en-US" sz="1800" dirty="0" err="1">
                <a:solidFill>
                  <a:srgbClr val="1C7DDB"/>
                </a:solidFill>
                <a:latin typeface="IBM Plex Mono SemiBold" panose="020B0709050203000203"/>
              </a:rPr>
              <a:t>booster_version</a:t>
            </a:r>
            <a:r>
              <a:rPr lang="en-US" sz="1800" dirty="0">
                <a:solidFill>
                  <a:srgbClr val="1C7DDB"/>
                </a:solidFill>
                <a:latin typeface="IBM Plex Mono SemiBold" panose="020B0709050203000203"/>
              </a:rPr>
              <a:t>, </a:t>
            </a:r>
            <a:r>
              <a:rPr lang="en-US" sz="1800" dirty="0" err="1">
                <a:solidFill>
                  <a:srgbClr val="1C7DDB"/>
                </a:solidFill>
                <a:latin typeface="IBM Plex Mono SemiBold" panose="020B0709050203000203"/>
              </a:rPr>
              <a:t>launch_site</a:t>
            </a:r>
            <a:r>
              <a:rPr lang="en-US" sz="1800" dirty="0">
                <a:solidFill>
                  <a:srgbClr val="1C7DDB"/>
                </a:solidFill>
                <a:latin typeface="IBM Plex Mono SemiBold" panose="020B0709050203000203"/>
              </a:rPr>
              <a:t> from SPACEXTBL where </a:t>
            </a:r>
            <a:r>
              <a:rPr lang="en-US" sz="1800" dirty="0" err="1">
                <a:solidFill>
                  <a:srgbClr val="1C7DDB"/>
                </a:solidFill>
                <a:latin typeface="IBM Plex Mono SemiBold" panose="020B0709050203000203"/>
              </a:rPr>
              <a:t>landing__outcome</a:t>
            </a:r>
            <a:r>
              <a:rPr lang="en-US" sz="1800" dirty="0">
                <a:solidFill>
                  <a:srgbClr val="1C7DDB"/>
                </a:solidFill>
                <a:latin typeface="IBM Plex Mono SemiBold" panose="020B0709050203000203"/>
              </a:rPr>
              <a:t> ='Failure (drone ship)' and year(DATE) = 2015</a:t>
            </a:r>
          </a:p>
          <a:p>
            <a:pPr marL="0" indent="0">
              <a:lnSpc>
                <a:spcPct val="150000"/>
              </a:lnSpc>
              <a:spcBef>
                <a:spcPts val="1400"/>
              </a:spcBef>
              <a:buNone/>
            </a:pPr>
            <a:endParaRPr lang="en-US" sz="1800" dirty="0">
              <a:solidFill>
                <a:srgbClr val="1C7DDB"/>
              </a:solidFill>
              <a:latin typeface="IBM Plex Mono SemiBold" panose="020B0709050203000203"/>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613474"/>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2015 Launch Records</a:t>
            </a:r>
          </a:p>
        </p:txBody>
      </p:sp>
      <p:graphicFrame>
        <p:nvGraphicFramePr>
          <p:cNvPr id="2" name="Table 1"/>
          <p:cNvGraphicFramePr>
            <a:graphicFrameLocks noGrp="1"/>
          </p:cNvGraphicFramePr>
          <p:nvPr>
            <p:extLst>
              <p:ext uri="{D42A27DB-BD31-4B8C-83A1-F6EECF244321}">
                <p14:modId xmlns:p14="http://schemas.microsoft.com/office/powerpoint/2010/main" val="456023847"/>
              </p:ext>
            </p:extLst>
          </p:nvPr>
        </p:nvGraphicFramePr>
        <p:xfrm>
          <a:off x="4056135" y="4271638"/>
          <a:ext cx="3943350" cy="1097280"/>
        </p:xfrm>
        <a:graphic>
          <a:graphicData uri="http://schemas.openxmlformats.org/drawingml/2006/table">
            <a:tbl>
              <a:tblPr/>
              <a:tblGrid>
                <a:gridCol w="1971675">
                  <a:extLst>
                    <a:ext uri="{9D8B030D-6E8A-4147-A177-3AD203B41FA5}">
                      <a16:colId xmlns:a16="http://schemas.microsoft.com/office/drawing/2014/main" val="3277526186"/>
                    </a:ext>
                  </a:extLst>
                </a:gridCol>
                <a:gridCol w="1971675">
                  <a:extLst>
                    <a:ext uri="{9D8B030D-6E8A-4147-A177-3AD203B41FA5}">
                      <a16:colId xmlns:a16="http://schemas.microsoft.com/office/drawing/2014/main" val="866976709"/>
                    </a:ext>
                  </a:extLst>
                </a:gridCol>
              </a:tblGrid>
              <a:tr h="0">
                <a:tc>
                  <a:txBody>
                    <a:bodyPr/>
                    <a:lstStyle/>
                    <a:p>
                      <a:pPr algn="r" fontAlgn="ctr"/>
                      <a:r>
                        <a:rPr lang="en-US" b="1">
                          <a:effectLst/>
                        </a:rPr>
                        <a:t>booster_version</a:t>
                      </a:r>
                    </a:p>
                  </a:txBody>
                  <a:tcPr anchor="ctr">
                    <a:lnL>
                      <a:noFill/>
                    </a:lnL>
                    <a:lnR>
                      <a:noFill/>
                    </a:lnR>
                    <a:lnT>
                      <a:noFill/>
                    </a:lnT>
                    <a:lnB>
                      <a:noFill/>
                    </a:lnB>
                    <a:solidFill>
                      <a:srgbClr val="F5F5F5"/>
                    </a:solidFill>
                  </a:tcPr>
                </a:tc>
                <a:tc>
                  <a:txBody>
                    <a:bodyPr/>
                    <a:lstStyle/>
                    <a:p>
                      <a:pPr algn="r" fontAlgn="ctr"/>
                      <a:r>
                        <a:rPr lang="en-US" b="1">
                          <a:effectLst/>
                        </a:rPr>
                        <a:t>launch_site</a:t>
                      </a:r>
                    </a:p>
                  </a:txBody>
                  <a:tcPr anchor="ctr">
                    <a:lnL>
                      <a:noFill/>
                    </a:lnL>
                    <a:lnR>
                      <a:noFill/>
                    </a:lnR>
                    <a:lnT>
                      <a:noFill/>
                    </a:lnT>
                    <a:lnB>
                      <a:noFill/>
                    </a:lnB>
                    <a:solidFill>
                      <a:srgbClr val="F5F5F5"/>
                    </a:solidFill>
                  </a:tcPr>
                </a:tc>
                <a:extLst>
                  <a:ext uri="{0D108BD9-81ED-4DB2-BD59-A6C34878D82A}">
                    <a16:rowId xmlns:a16="http://schemas.microsoft.com/office/drawing/2014/main" val="1980237217"/>
                  </a:ext>
                </a:extLst>
              </a:tr>
              <a:tr h="0">
                <a:tc>
                  <a:txBody>
                    <a:bodyPr/>
                    <a:lstStyle/>
                    <a:p>
                      <a:pPr algn="r" fontAlgn="ctr"/>
                      <a:r>
                        <a:rPr lang="en-US" dirty="0">
                          <a:effectLst/>
                        </a:rPr>
                        <a:t>F9 v1.1 B1012</a:t>
                      </a:r>
                    </a:p>
                  </a:txBody>
                  <a:tcPr anchor="ctr">
                    <a:lnL>
                      <a:noFill/>
                    </a:lnL>
                    <a:lnR>
                      <a:noFill/>
                    </a:lnR>
                    <a:lnT>
                      <a:noFill/>
                    </a:lnT>
                    <a:lnB>
                      <a:noFill/>
                    </a:lnB>
                    <a:solidFill>
                      <a:srgbClr val="FFFFFF"/>
                    </a:solidFill>
                  </a:tcPr>
                </a:tc>
                <a:tc>
                  <a:txBody>
                    <a:bodyPr/>
                    <a:lstStyle/>
                    <a:p>
                      <a:pPr algn="r" fontAlgn="ctr"/>
                      <a:r>
                        <a:rPr lang="en-US">
                          <a:effectLst/>
                        </a:rPr>
                        <a:t>CCAFS LC-40</a:t>
                      </a:r>
                    </a:p>
                  </a:txBody>
                  <a:tcPr anchor="ctr">
                    <a:lnL>
                      <a:noFill/>
                    </a:lnL>
                    <a:lnR>
                      <a:noFill/>
                    </a:lnR>
                    <a:lnT>
                      <a:noFill/>
                    </a:lnT>
                    <a:lnB>
                      <a:noFill/>
                    </a:lnB>
                    <a:solidFill>
                      <a:srgbClr val="FFFFFF"/>
                    </a:solidFill>
                  </a:tcPr>
                </a:tc>
                <a:extLst>
                  <a:ext uri="{0D108BD9-81ED-4DB2-BD59-A6C34878D82A}">
                    <a16:rowId xmlns:a16="http://schemas.microsoft.com/office/drawing/2014/main" val="3937431056"/>
                  </a:ext>
                </a:extLst>
              </a:tr>
              <a:tr h="0">
                <a:tc>
                  <a:txBody>
                    <a:bodyPr/>
                    <a:lstStyle/>
                    <a:p>
                      <a:pPr algn="r" fontAlgn="ctr"/>
                      <a:r>
                        <a:rPr lang="en-US">
                          <a:effectLst/>
                        </a:rPr>
                        <a:t>F9 v1.1 B1015</a:t>
                      </a:r>
                    </a:p>
                  </a:txBody>
                  <a:tcPr anchor="ctr">
                    <a:lnL>
                      <a:noFill/>
                    </a:lnL>
                    <a:lnR>
                      <a:noFill/>
                    </a:lnR>
                    <a:lnT>
                      <a:noFill/>
                    </a:lnT>
                    <a:lnB>
                      <a:noFill/>
                    </a:lnB>
                    <a:solidFill>
                      <a:srgbClr val="F5F5F5"/>
                    </a:solidFill>
                  </a:tcPr>
                </a:tc>
                <a:tc>
                  <a:txBody>
                    <a:bodyPr/>
                    <a:lstStyle/>
                    <a:p>
                      <a:pPr algn="r" fontAlgn="ctr"/>
                      <a:r>
                        <a:rPr lang="en-US" dirty="0">
                          <a:effectLst/>
                        </a:rPr>
                        <a:t>CCAFS LC-40</a:t>
                      </a:r>
                    </a:p>
                  </a:txBody>
                  <a:tcPr anchor="ctr">
                    <a:lnL>
                      <a:noFill/>
                    </a:lnL>
                    <a:lnR>
                      <a:noFill/>
                    </a:lnR>
                    <a:lnT>
                      <a:noFill/>
                    </a:lnT>
                    <a:lnB>
                      <a:noFill/>
                    </a:lnB>
                    <a:solidFill>
                      <a:srgbClr val="F5F5F5"/>
                    </a:solidFill>
                  </a:tcPr>
                </a:tc>
                <a:extLst>
                  <a:ext uri="{0D108BD9-81ED-4DB2-BD59-A6C34878D82A}">
                    <a16:rowId xmlns:a16="http://schemas.microsoft.com/office/drawing/2014/main" val="724906750"/>
                  </a:ext>
                </a:extLst>
              </a:tr>
            </a:tbl>
          </a:graphicData>
        </a:graphic>
      </p:graphicFrame>
    </p:spTree>
    <p:extLst>
      <p:ext uri="{BB962C8B-B14F-4D97-AF65-F5344CB8AC3E}">
        <p14:creationId xmlns:p14="http://schemas.microsoft.com/office/powerpoint/2010/main" val="139843913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47329"/>
            <a:ext cx="8400493" cy="4351338"/>
          </a:xfrm>
          <a:prstGeom prst="rect">
            <a:avLst/>
          </a:prstGeom>
        </p:spPr>
        <p:txBody>
          <a:bodyPr lIns="91440" tIns="45720" rIns="91440" bIns="45720" anchor="t"/>
          <a:lstStyle/>
          <a:p>
            <a:pPr>
              <a:lnSpc>
                <a:spcPct val="150000"/>
              </a:lnSpc>
              <a:spcBef>
                <a:spcPts val="0"/>
              </a:spcBef>
              <a:spcAft>
                <a:spcPts val="125"/>
              </a:spcAft>
            </a:pPr>
            <a:r>
              <a:rPr lang="en-US" sz="2200" dirty="0" smtClean="0">
                <a:solidFill>
                  <a:srgbClr val="1C7DDB"/>
                </a:solidFill>
                <a:latin typeface="IBM Plex Mono SemiBold" panose="020B0709050203000203"/>
              </a:rPr>
              <a:t>Query to Rank </a:t>
            </a:r>
            <a:r>
              <a:rPr lang="en-US" sz="2200" dirty="0">
                <a:solidFill>
                  <a:srgbClr val="1C7DDB"/>
                </a:solidFill>
                <a:latin typeface="IBM Plex Mono SemiBold" panose="020B0709050203000203"/>
              </a:rPr>
              <a:t>the count of landing outcomes (such as Failure (drone ship) or Success (ground pad)) between the date 2010-06-04 and 2017-03-20, in descending </a:t>
            </a:r>
            <a:r>
              <a:rPr lang="en-US" sz="2200" dirty="0" smtClean="0">
                <a:solidFill>
                  <a:srgbClr val="1C7DDB"/>
                </a:solidFill>
                <a:latin typeface="IBM Plex Mono SemiBold" panose="020B0709050203000203"/>
              </a:rPr>
              <a:t>order is given below:</a:t>
            </a:r>
          </a:p>
          <a:p>
            <a:pPr marL="0" indent="0">
              <a:lnSpc>
                <a:spcPct val="150000"/>
              </a:lnSpc>
              <a:spcBef>
                <a:spcPts val="0"/>
              </a:spcBef>
              <a:spcAft>
                <a:spcPts val="125"/>
              </a:spcAft>
              <a:buNone/>
            </a:pPr>
            <a:r>
              <a:rPr lang="en-US" sz="2200" dirty="0">
                <a:solidFill>
                  <a:srgbClr val="1C7DDB"/>
                </a:solidFill>
                <a:latin typeface="IBM Plex Mono SemiBold" panose="020B0709050203000203"/>
              </a:rPr>
              <a:t>%</a:t>
            </a:r>
            <a:r>
              <a:rPr lang="en-US" sz="2200" dirty="0" err="1">
                <a:solidFill>
                  <a:srgbClr val="1C7DDB"/>
                </a:solidFill>
                <a:latin typeface="IBM Plex Mono SemiBold" panose="020B0709050203000203"/>
              </a:rPr>
              <a:t>sql</a:t>
            </a:r>
            <a:r>
              <a:rPr lang="en-US" sz="2200" dirty="0">
                <a:solidFill>
                  <a:srgbClr val="1C7DDB"/>
                </a:solidFill>
                <a:latin typeface="IBM Plex Mono SemiBold" panose="020B0709050203000203"/>
              </a:rPr>
              <a:t> select count(</a:t>
            </a:r>
            <a:r>
              <a:rPr lang="en-US" sz="2200" dirty="0" err="1">
                <a:solidFill>
                  <a:srgbClr val="1C7DDB"/>
                </a:solidFill>
                <a:latin typeface="IBM Plex Mono SemiBold" panose="020B0709050203000203"/>
              </a:rPr>
              <a:t>landing__outcome</a:t>
            </a:r>
            <a:r>
              <a:rPr lang="en-US" sz="2200" dirty="0">
                <a:solidFill>
                  <a:srgbClr val="1C7DDB"/>
                </a:solidFill>
                <a:latin typeface="IBM Plex Mono SemiBold" panose="020B0709050203000203"/>
              </a:rPr>
              <a:t>), </a:t>
            </a:r>
            <a:r>
              <a:rPr lang="en-US" sz="2200" dirty="0" err="1">
                <a:solidFill>
                  <a:srgbClr val="1C7DDB"/>
                </a:solidFill>
                <a:latin typeface="IBM Plex Mono SemiBold" panose="020B0709050203000203"/>
              </a:rPr>
              <a:t>landing__outcome</a:t>
            </a:r>
            <a:r>
              <a:rPr lang="en-US" sz="2200" dirty="0">
                <a:solidFill>
                  <a:srgbClr val="1C7DDB"/>
                </a:solidFill>
                <a:latin typeface="IBM Plex Mono SemiBold" panose="020B0709050203000203"/>
              </a:rPr>
              <a:t> from SPACEXTBL where date between '2010-06-04' and '2017-03-20' group by </a:t>
            </a:r>
            <a:r>
              <a:rPr lang="en-US" sz="2200" dirty="0" err="1">
                <a:solidFill>
                  <a:srgbClr val="1C7DDB"/>
                </a:solidFill>
                <a:latin typeface="IBM Plex Mono SemiBold" panose="020B0709050203000203"/>
              </a:rPr>
              <a:t>landing__outcome</a:t>
            </a:r>
            <a:r>
              <a:rPr lang="en-US" sz="2200" dirty="0">
                <a:solidFill>
                  <a:srgbClr val="1C7DDB"/>
                </a:solidFill>
                <a:latin typeface="IBM Plex Mono SemiBold" panose="020B0709050203000203"/>
              </a:rPr>
              <a:t> order by count(</a:t>
            </a:r>
            <a:r>
              <a:rPr lang="en-US" sz="2200" dirty="0" err="1">
                <a:solidFill>
                  <a:srgbClr val="1C7DDB"/>
                </a:solidFill>
                <a:latin typeface="IBM Plex Mono SemiBold" panose="020B0709050203000203"/>
              </a:rPr>
              <a:t>landing__outcome</a:t>
            </a:r>
            <a:r>
              <a:rPr lang="en-US" sz="2200" dirty="0">
                <a:solidFill>
                  <a:srgbClr val="1C7DDB"/>
                </a:solidFill>
                <a:latin typeface="IBM Plex Mono SemiBold" panose="020B0709050203000203"/>
              </a:rPr>
              <a:t>) </a:t>
            </a:r>
            <a:r>
              <a:rPr lang="en-US" sz="2200" dirty="0" err="1">
                <a:solidFill>
                  <a:srgbClr val="1C7DDB"/>
                </a:solidFill>
                <a:latin typeface="IBM Plex Mono SemiBold" panose="020B0709050203000203"/>
              </a:rPr>
              <a:t>desc</a:t>
            </a:r>
            <a:endParaRPr lang="en-US" sz="2200" dirty="0">
              <a:solidFill>
                <a:srgbClr val="1C7DDB"/>
              </a:solidFill>
              <a:latin typeface="IBM Plex Mono SemiBold" panose="020B0709050203000203"/>
            </a:endParaRPr>
          </a:p>
          <a:p>
            <a:pPr marL="0" indent="0">
              <a:lnSpc>
                <a:spcPct val="150000"/>
              </a:lnSpc>
              <a:spcBef>
                <a:spcPts val="0"/>
              </a:spcBef>
              <a:spcAft>
                <a:spcPts val="125"/>
              </a:spcAft>
              <a:buNone/>
            </a:pPr>
            <a:endParaRPr lang="en-US" sz="2200" dirty="0">
              <a:solidFill>
                <a:srgbClr val="1C7DDB"/>
              </a:solidFill>
              <a:latin typeface="IBM Plex Mono SemiBold" panose="020B0709050203000203"/>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ctr"/>
            <a:r>
              <a:rPr lang="en-US" sz="3800" dirty="0">
                <a:solidFill>
                  <a:srgbClr val="0B49CB"/>
                </a:solidFill>
                <a:latin typeface="Abadi"/>
              </a:rPr>
              <a:t>Rank Landing Outcomes Between 2010-06-04 and 2017-03-20</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61002" y="2248158"/>
            <a:ext cx="2224609" cy="3370764"/>
          </a:xfrm>
          <a:prstGeom prst="rect">
            <a:avLst/>
          </a:prstGeom>
        </p:spPr>
      </p:pic>
    </p:spTree>
    <p:extLst>
      <p:ext uri="{BB962C8B-B14F-4D97-AF65-F5344CB8AC3E}">
        <p14:creationId xmlns:p14="http://schemas.microsoft.com/office/powerpoint/2010/main" val="397516842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
        <p:nvSpPr>
          <p:cNvPr id="3" name="Rectangle 2"/>
          <p:cNvSpPr/>
          <p:nvPr/>
        </p:nvSpPr>
        <p:spPr>
          <a:xfrm>
            <a:off x="713273" y="2504862"/>
            <a:ext cx="1143000" cy="419100"/>
          </a:xfrm>
          <a:prstGeom prst="rect">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335249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75089"/>
            <a:ext cx="10515601" cy="4351338"/>
          </a:xfrm>
          <a:prstGeom prst="rect">
            <a:avLst/>
          </a:prstGeom>
        </p:spPr>
        <p:txBody>
          <a:bodyPr lIns="91440" tIns="45720" rIns="91440" bIns="45720" anchor="t">
            <a:normAutofit/>
          </a:bodyPr>
          <a:lstStyle/>
          <a:p>
            <a:pPr>
              <a:lnSpc>
                <a:spcPct val="150000"/>
              </a:lnSpc>
            </a:pPr>
            <a:r>
              <a:rPr lang="en-US" sz="1800" dirty="0" smtClean="0">
                <a:solidFill>
                  <a:srgbClr val="1C7DDB"/>
                </a:solidFill>
                <a:latin typeface="IBM Plex Mono SemiBold" panose="020B0709050203000203"/>
              </a:rPr>
              <a:t>3 out of 4 sites are in same state, all sites are near to coastline.</a:t>
            </a:r>
          </a:p>
          <a:p>
            <a:pPr>
              <a:lnSpc>
                <a:spcPct val="150000"/>
              </a:lnSpc>
            </a:pPr>
            <a:endParaRPr lang="en-US" sz="1800" dirty="0">
              <a:solidFill>
                <a:srgbClr val="1C7DDB"/>
              </a:solidFill>
              <a:latin typeface="IBM Plex Mono SemiBold" panose="020B0709050203000203"/>
            </a:endParaRPr>
          </a:p>
          <a:p>
            <a:pPr>
              <a:lnSpc>
                <a:spcPct val="150000"/>
              </a:lnSpc>
            </a:pPr>
            <a:endParaRPr lang="en-US" sz="1800" dirty="0">
              <a:solidFill>
                <a:srgbClr val="1C7DDB"/>
              </a:solidFill>
              <a:latin typeface="IBM Plex Mono SemiBold" panose="020B0709050203000203"/>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73717"/>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smtClean="0">
                <a:solidFill>
                  <a:srgbClr val="0B49CB"/>
                </a:solidFill>
                <a:latin typeface="Abadi"/>
              </a:rPr>
              <a:t>All Launch Sites on Map</a:t>
            </a:r>
            <a:endParaRPr lang="en-US" sz="4400" dirty="0">
              <a:solidFill>
                <a:srgbClr val="0B49CB"/>
              </a:solidFill>
              <a:latin typeface="Abadi"/>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0" y="2419350"/>
            <a:ext cx="10515601" cy="4103832"/>
          </a:xfrm>
          <a:prstGeom prst="rect">
            <a:avLst/>
          </a:prstGeom>
        </p:spPr>
      </p:pic>
    </p:spTree>
    <p:extLst>
      <p:ext uri="{BB962C8B-B14F-4D97-AF65-F5344CB8AC3E}">
        <p14:creationId xmlns:p14="http://schemas.microsoft.com/office/powerpoint/2010/main" val="98167177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2450"/>
            <a:ext cx="10515601" cy="4351338"/>
          </a:xfrm>
          <a:prstGeom prst="rect">
            <a:avLst/>
          </a:prstGeom>
        </p:spPr>
        <p:txBody>
          <a:bodyPr lIns="91440" tIns="45720" rIns="91440" bIns="45720" anchor="t">
            <a:normAutofit/>
          </a:bodyPr>
          <a:lstStyle/>
          <a:p>
            <a:pPr>
              <a:lnSpc>
                <a:spcPct val="150000"/>
              </a:lnSpc>
              <a:spcBef>
                <a:spcPts val="1400"/>
              </a:spcBef>
            </a:pPr>
            <a:r>
              <a:rPr lang="en-US" sz="1800" dirty="0" smtClean="0">
                <a:solidFill>
                  <a:srgbClr val="1C7DDB"/>
                </a:solidFill>
                <a:latin typeface="IBM Plex Mono SemiBold" panose="020B0709050203000203"/>
              </a:rPr>
              <a:t>Marker cluster are made of Failed and Success outcomes, where red marker mean failed and green mean successful outcome.</a:t>
            </a:r>
            <a:endParaRPr lang="en-US" sz="1800" dirty="0">
              <a:solidFill>
                <a:srgbClr val="1C7DDB"/>
              </a:solidFill>
              <a:latin typeface="IBM Plex Mono SemiBold" panose="020B0709050203000203"/>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701227"/>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800" dirty="0" smtClean="0">
                <a:solidFill>
                  <a:srgbClr val="0B49CB"/>
                </a:solidFill>
                <a:latin typeface="Abadi"/>
              </a:rPr>
              <a:t>Success/Failed launches on each site on Map</a:t>
            </a:r>
            <a:endParaRPr lang="en-US" sz="3800"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0" y="2976323"/>
            <a:ext cx="4144889" cy="3419952"/>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4076" y="2976323"/>
            <a:ext cx="5801535" cy="3419952"/>
          </a:xfrm>
          <a:prstGeom prst="rect">
            <a:avLst/>
          </a:prstGeom>
        </p:spPr>
      </p:pic>
    </p:spTree>
    <p:extLst>
      <p:ext uri="{BB962C8B-B14F-4D97-AF65-F5344CB8AC3E}">
        <p14:creationId xmlns:p14="http://schemas.microsoft.com/office/powerpoint/2010/main" val="2395978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78653"/>
            <a:ext cx="10515601" cy="4917814"/>
          </a:xfrm>
          <a:prstGeom prst="rect">
            <a:avLst/>
          </a:prstGeom>
        </p:spPr>
        <p:txBody>
          <a:bodyPr lIns="91440" tIns="45720" rIns="91440" bIns="45720" anchor="t">
            <a:normAutofit/>
          </a:bodyPr>
          <a:lstStyle/>
          <a:p>
            <a:pPr>
              <a:lnSpc>
                <a:spcPct val="150000"/>
              </a:lnSpc>
              <a:spcBef>
                <a:spcPts val="1400"/>
              </a:spcBef>
            </a:pPr>
            <a:r>
              <a:rPr lang="en-US" sz="1800" dirty="0" smtClean="0">
                <a:solidFill>
                  <a:srgbClr val="1C7DDB"/>
                </a:solidFill>
                <a:latin typeface="IBM Plex Mono SemiBold" panose="020B0709050203000203"/>
              </a:rPr>
              <a:t>Distance is calculated between proximities and Launch Site and the line is drawn using Polyline.</a:t>
            </a:r>
          </a:p>
          <a:p>
            <a:pPr>
              <a:lnSpc>
                <a:spcPct val="150000"/>
              </a:lnSpc>
              <a:spcBef>
                <a:spcPts val="1400"/>
              </a:spcBef>
            </a:pPr>
            <a:r>
              <a:rPr lang="en-US" sz="1800" dirty="0" smtClean="0">
                <a:solidFill>
                  <a:srgbClr val="1C7DDB"/>
                </a:solidFill>
                <a:latin typeface="IBM Plex Mono SemiBold" panose="020B0709050203000203"/>
              </a:rPr>
              <a:t>All the Launch sites are kept at a safe distance from all the proximities.</a:t>
            </a:r>
          </a:p>
          <a:p>
            <a:pPr>
              <a:lnSpc>
                <a:spcPct val="150000"/>
              </a:lnSpc>
              <a:spcBef>
                <a:spcPts val="1400"/>
              </a:spcBef>
            </a:pPr>
            <a:endParaRPr lang="en-US" sz="1800" dirty="0">
              <a:solidFill>
                <a:srgbClr val="1C7DDB"/>
              </a:solidFill>
              <a:latin typeface="IBM Plex Mono SemiBold" panose="020B0709050203000203"/>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738203"/>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smtClean="0">
                <a:solidFill>
                  <a:srgbClr val="0B49CB"/>
                </a:solidFill>
                <a:latin typeface="Abadi"/>
              </a:rPr>
              <a:t>Proximities Distance from Launch Site</a:t>
            </a:r>
            <a:endParaRPr lang="en-US" sz="4400"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4833" y="3098594"/>
            <a:ext cx="7200900" cy="3465253"/>
          </a:xfrm>
          <a:prstGeom prst="rect">
            <a:avLst/>
          </a:prstGeom>
        </p:spPr>
      </p:pic>
    </p:spTree>
    <p:extLst>
      <p:ext uri="{BB962C8B-B14F-4D97-AF65-F5344CB8AC3E}">
        <p14:creationId xmlns:p14="http://schemas.microsoft.com/office/powerpoint/2010/main" val="2324990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Introduction</a:t>
            </a:r>
            <a:endParaRPr lang="en-US" sz="4400"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08760"/>
            <a:ext cx="10629904" cy="45168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50000"/>
              </a:lnSpc>
              <a:spcBef>
                <a:spcPts val="1400"/>
              </a:spcBef>
              <a:spcAft>
                <a:spcPts val="125"/>
              </a:spcAft>
            </a:pPr>
            <a:r>
              <a:rPr lang="en-US" sz="1800" dirty="0">
                <a:solidFill>
                  <a:srgbClr val="1C7DDB"/>
                </a:solidFill>
                <a:latin typeface="IBM Plex Mono SemiBold" panose="020B0709050203000203"/>
              </a:rPr>
              <a:t>SpaceX advertises Falcon 9 rocket launches on its website with a cost of 62 million dollars; other providers cost upward of 165 million dollars each, much of the savings is because SpaceX can reuse the first stage</a:t>
            </a:r>
            <a:r>
              <a:rPr lang="en-US" sz="1800" dirty="0" smtClean="0">
                <a:solidFill>
                  <a:srgbClr val="1C7DDB"/>
                </a:solidFill>
                <a:latin typeface="IBM Plex Mono SemiBold" panose="020B0709050203000203"/>
              </a:rPr>
              <a:t>. </a:t>
            </a:r>
            <a:r>
              <a:rPr lang="en-US" sz="1800" dirty="0">
                <a:solidFill>
                  <a:srgbClr val="1C7DDB"/>
                </a:solidFill>
                <a:latin typeface="IBM Plex Mono SemiBold" panose="020B0709050203000203"/>
              </a:rPr>
              <a:t>Therefore if we can determine if the first stage will land, we can determine the cost of a launch</a:t>
            </a:r>
            <a:r>
              <a:rPr lang="en-US" sz="1800" dirty="0" smtClean="0">
                <a:solidFill>
                  <a:srgbClr val="1C7DDB"/>
                </a:solidFill>
                <a:latin typeface="IBM Plex Mono SemiBold" panose="020B0709050203000203"/>
              </a:rPr>
              <a:t>.</a:t>
            </a:r>
          </a:p>
          <a:p>
            <a:pPr>
              <a:lnSpc>
                <a:spcPct val="150000"/>
              </a:lnSpc>
              <a:spcBef>
                <a:spcPts val="1400"/>
              </a:spcBef>
              <a:spcAft>
                <a:spcPts val="125"/>
              </a:spcAft>
            </a:pPr>
            <a:r>
              <a:rPr lang="en-US" sz="1800" dirty="0" smtClean="0">
                <a:solidFill>
                  <a:srgbClr val="1C7DDB"/>
                </a:solidFill>
                <a:latin typeface="IBM Plex Mono SemiBold" panose="020B0709050203000203"/>
              </a:rPr>
              <a:t>We want to know correlation of outcome of launch on certain factors, so that we can find the more favorable outcome basis the factors, like Launch site, Payload mass, Booster version, etc.</a:t>
            </a:r>
          </a:p>
        </p:txBody>
      </p:sp>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
        <p:nvSpPr>
          <p:cNvPr id="3" name="Rectangle 2"/>
          <p:cNvSpPr/>
          <p:nvPr/>
        </p:nvSpPr>
        <p:spPr>
          <a:xfrm>
            <a:off x="797970" y="2533650"/>
            <a:ext cx="1143000" cy="419100"/>
          </a:xfrm>
          <a:prstGeom prst="rect">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346171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a:lnSpc>
                <a:spcPct val="150000"/>
              </a:lnSpc>
              <a:spcBef>
                <a:spcPts val="1400"/>
              </a:spcBef>
            </a:pPr>
            <a:r>
              <a:rPr lang="en-US" sz="1800" dirty="0" smtClean="0">
                <a:solidFill>
                  <a:srgbClr val="1C7DDB"/>
                </a:solidFill>
                <a:latin typeface="IBM Plex Mono SemiBold" panose="020B0709050203000203"/>
              </a:rPr>
              <a:t>Launch </a:t>
            </a:r>
            <a:r>
              <a:rPr lang="en-US" sz="1800" dirty="0">
                <a:solidFill>
                  <a:srgbClr val="1C7DDB"/>
                </a:solidFill>
                <a:latin typeface="IBM Plex Mono SemiBold" panose="020B0709050203000203"/>
              </a:rPr>
              <a:t>Site KSC LC 39A </a:t>
            </a:r>
            <a:r>
              <a:rPr lang="en-US" sz="1800" dirty="0" smtClean="0">
                <a:solidFill>
                  <a:srgbClr val="1C7DDB"/>
                </a:solidFill>
                <a:latin typeface="IBM Plex Mono SemiBold" panose="020B0709050203000203"/>
              </a:rPr>
              <a:t>is having most Success count, with 41.7% Success count, followed </a:t>
            </a:r>
            <a:r>
              <a:rPr lang="en-US" sz="1800" dirty="0">
                <a:solidFill>
                  <a:srgbClr val="1C7DDB"/>
                </a:solidFill>
                <a:latin typeface="IBM Plex Mono SemiBold" panose="020B0709050203000203"/>
              </a:rPr>
              <a:t>by CCAFS SLC 40 with 29.2%, VAFB SLC </a:t>
            </a:r>
            <a:r>
              <a:rPr lang="en-US" sz="1800" dirty="0" smtClean="0">
                <a:solidFill>
                  <a:srgbClr val="1C7DDB"/>
                </a:solidFill>
                <a:latin typeface="IBM Plex Mono SemiBold" panose="020B0709050203000203"/>
              </a:rPr>
              <a:t>4E with 16.7%.</a:t>
            </a:r>
            <a:endParaRPr lang="en-US" sz="1800" dirty="0">
              <a:solidFill>
                <a:srgbClr val="1C7DDB"/>
              </a:solidFill>
              <a:latin typeface="IBM Plex Mono SemiBold" panose="020B0709050203000203"/>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770164"/>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smtClean="0">
                <a:solidFill>
                  <a:srgbClr val="0B49CB"/>
                </a:solidFill>
                <a:latin typeface="Abadi"/>
              </a:rPr>
              <a:t>Launch Success Count for All Sites</a:t>
            </a:r>
            <a:endParaRPr lang="en-US" sz="4400" dirty="0">
              <a:solidFill>
                <a:srgbClr val="0B49CB"/>
              </a:solidFill>
              <a:latin typeface="Abadi"/>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5016" y="2838449"/>
            <a:ext cx="9745588" cy="3734777"/>
          </a:xfrm>
          <a:prstGeom prst="rect">
            <a:avLst/>
          </a:prstGeom>
        </p:spPr>
      </p:pic>
    </p:spTree>
    <p:extLst>
      <p:ext uri="{BB962C8B-B14F-4D97-AF65-F5344CB8AC3E}">
        <p14:creationId xmlns:p14="http://schemas.microsoft.com/office/powerpoint/2010/main" val="70013293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5" y="1674235"/>
            <a:ext cx="10551583" cy="4351338"/>
          </a:xfrm>
          <a:prstGeom prst="rect">
            <a:avLst/>
          </a:prstGeom>
        </p:spPr>
        <p:txBody>
          <a:bodyPr lIns="91440" tIns="45720" rIns="91440" bIns="45720" anchor="t">
            <a:normAutofit/>
          </a:bodyPr>
          <a:lstStyle/>
          <a:p>
            <a:pPr>
              <a:lnSpc>
                <a:spcPct val="150000"/>
              </a:lnSpc>
            </a:pPr>
            <a:r>
              <a:rPr lang="en-US" sz="1800" dirty="0">
                <a:solidFill>
                  <a:srgbClr val="1C7DDB"/>
                </a:solidFill>
                <a:latin typeface="IBM Plex Mono SemiBold" panose="020B0709050203000203"/>
              </a:rPr>
              <a:t>CCAFS </a:t>
            </a:r>
            <a:r>
              <a:rPr lang="en-US" sz="1800" dirty="0" smtClean="0">
                <a:solidFill>
                  <a:srgbClr val="1C7DDB"/>
                </a:solidFill>
                <a:latin typeface="IBM Plex Mono SemiBold" panose="020B0709050203000203"/>
              </a:rPr>
              <a:t>LC-40 is having highest Success Ratio among all the other launch site with 41.7%.</a:t>
            </a:r>
          </a:p>
          <a:p>
            <a:pPr>
              <a:lnSpc>
                <a:spcPct val="150000"/>
              </a:lnSpc>
            </a:pPr>
            <a:r>
              <a:rPr lang="en-US" sz="1800" dirty="0" smtClean="0">
                <a:solidFill>
                  <a:srgbClr val="1C7DDB"/>
                </a:solidFill>
                <a:latin typeface="IBM Plex Mono SemiBold" panose="020B0709050203000203"/>
              </a:rPr>
              <a:t>The success rate of </a:t>
            </a:r>
            <a:r>
              <a:rPr lang="en-US" sz="1800" dirty="0">
                <a:solidFill>
                  <a:srgbClr val="1C7DDB"/>
                </a:solidFill>
                <a:latin typeface="IBM Plex Mono SemiBold" panose="020B0709050203000203"/>
              </a:rPr>
              <a:t>CCAFS </a:t>
            </a:r>
            <a:r>
              <a:rPr lang="en-US" sz="1800" dirty="0" smtClean="0">
                <a:solidFill>
                  <a:srgbClr val="1C7DDB"/>
                </a:solidFill>
                <a:latin typeface="IBM Plex Mono SemiBold" panose="020B0709050203000203"/>
              </a:rPr>
              <a:t>LC-40 is only 26.9%.</a:t>
            </a:r>
          </a:p>
          <a:p>
            <a:pPr marL="0" indent="0">
              <a:lnSpc>
                <a:spcPct val="150000"/>
              </a:lnSpc>
              <a:buNone/>
            </a:pPr>
            <a:r>
              <a:rPr lang="en-US" sz="1800" dirty="0" smtClean="0">
                <a:solidFill>
                  <a:srgbClr val="1C7DDB"/>
                </a:solidFill>
                <a:latin typeface="IBM Plex Mono SemiBold" panose="020B0709050203000203"/>
              </a:rPr>
              <a:t> </a:t>
            </a:r>
            <a:endParaRPr lang="en-US" sz="1800" dirty="0">
              <a:solidFill>
                <a:srgbClr val="1C7DDB"/>
              </a:solidFill>
              <a:latin typeface="IBM Plex Mono SemiBold" panose="020B0709050203000203"/>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684424"/>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smtClean="0">
                <a:solidFill>
                  <a:srgbClr val="0B49CB"/>
                </a:solidFill>
                <a:latin typeface="Abadi"/>
              </a:rPr>
              <a:t>Launch Site With Highest Success Ratio</a:t>
            </a:r>
            <a:endParaRPr lang="en-US" sz="4400"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026" y="3238500"/>
            <a:ext cx="10723945" cy="3188711"/>
          </a:xfrm>
          <a:prstGeom prst="rect">
            <a:avLst/>
          </a:prstGeom>
        </p:spPr>
      </p:pic>
    </p:spTree>
    <p:extLst>
      <p:ext uri="{BB962C8B-B14F-4D97-AF65-F5344CB8AC3E}">
        <p14:creationId xmlns:p14="http://schemas.microsoft.com/office/powerpoint/2010/main" val="18661607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09" y="1491145"/>
            <a:ext cx="10515602" cy="4351338"/>
          </a:xfrm>
          <a:prstGeom prst="rect">
            <a:avLst/>
          </a:prstGeom>
        </p:spPr>
        <p:txBody>
          <a:bodyPr lIns="91440" tIns="45720" rIns="91440" bIns="45720" anchor="t">
            <a:normAutofit/>
          </a:bodyPr>
          <a:lstStyle/>
          <a:p>
            <a:pPr>
              <a:lnSpc>
                <a:spcPct val="150000"/>
              </a:lnSpc>
              <a:spcBef>
                <a:spcPts val="1400"/>
              </a:spcBef>
            </a:pPr>
            <a:r>
              <a:rPr lang="en-US" sz="1800" dirty="0" smtClean="0">
                <a:solidFill>
                  <a:srgbClr val="1C7DDB"/>
                </a:solidFill>
                <a:latin typeface="IBM Plex Mono SemiBold" panose="020B0709050203000203"/>
              </a:rPr>
              <a:t>Booster version FT is better option for the Payload mass between 2000-5000 kg.</a:t>
            </a:r>
          </a:p>
          <a:p>
            <a:pPr>
              <a:lnSpc>
                <a:spcPct val="150000"/>
              </a:lnSpc>
              <a:spcBef>
                <a:spcPts val="1400"/>
              </a:spcBef>
            </a:pPr>
            <a:r>
              <a:rPr lang="en-US" sz="1800" dirty="0" smtClean="0">
                <a:solidFill>
                  <a:srgbClr val="1C7DDB"/>
                </a:solidFill>
                <a:latin typeface="IBM Plex Mono SemiBold" panose="020B0709050203000203"/>
              </a:rPr>
              <a:t>Booster version B4 is good fit for payload mass less 4000 kg.</a:t>
            </a:r>
          </a:p>
          <a:p>
            <a:pPr>
              <a:lnSpc>
                <a:spcPct val="150000"/>
              </a:lnSpc>
              <a:spcBef>
                <a:spcPts val="1400"/>
              </a:spcBef>
            </a:pPr>
            <a:endParaRPr lang="en-US" sz="1800" dirty="0">
              <a:solidFill>
                <a:srgbClr val="1C7DDB"/>
              </a:solidFill>
              <a:latin typeface="IBM Plex Mono SemiBold" panose="020B0709050203000203"/>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683615"/>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smtClean="0">
                <a:solidFill>
                  <a:srgbClr val="0B49CB"/>
                </a:solidFill>
                <a:latin typeface="Abadi"/>
              </a:rPr>
              <a:t>Payload vs Launch Outcome for all sites</a:t>
            </a:r>
            <a:endParaRPr lang="en-US" sz="4400" dirty="0">
              <a:solidFill>
                <a:srgbClr val="0B49CB"/>
              </a:solidFill>
              <a:latin typeface="Abadi"/>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010" y="2914650"/>
            <a:ext cx="10687961" cy="3943350"/>
          </a:xfrm>
          <a:prstGeom prst="rect">
            <a:avLst/>
          </a:prstGeom>
        </p:spPr>
      </p:pic>
    </p:spTree>
    <p:extLst>
      <p:ext uri="{BB962C8B-B14F-4D97-AF65-F5344CB8AC3E}">
        <p14:creationId xmlns:p14="http://schemas.microsoft.com/office/powerpoint/2010/main" val="25235960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
        <p:nvSpPr>
          <p:cNvPr id="3" name="Rectangle 2"/>
          <p:cNvSpPr/>
          <p:nvPr/>
        </p:nvSpPr>
        <p:spPr>
          <a:xfrm>
            <a:off x="797970" y="2504862"/>
            <a:ext cx="1143000" cy="419100"/>
          </a:xfrm>
          <a:prstGeom prst="rect">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039413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50000"/>
              </a:lnSpc>
              <a:spcBef>
                <a:spcPts val="1400"/>
              </a:spcBef>
            </a:pPr>
            <a:r>
              <a:rPr lang="en-US" sz="1800" dirty="0" smtClean="0">
                <a:solidFill>
                  <a:srgbClr val="1C7DDB"/>
                </a:solidFill>
                <a:latin typeface="IBM Plex Mono SemiBold" panose="020B0709050203000203"/>
              </a:rPr>
              <a:t>Best Score accuracy is highest for Decision Tree which is 88.9%.</a:t>
            </a:r>
          </a:p>
          <a:p>
            <a:pPr>
              <a:lnSpc>
                <a:spcPct val="150000"/>
              </a:lnSpc>
              <a:spcBef>
                <a:spcPts val="1400"/>
              </a:spcBef>
            </a:pPr>
            <a:r>
              <a:rPr lang="en-US" sz="1800" dirty="0" smtClean="0">
                <a:solidFill>
                  <a:srgbClr val="1C7DDB"/>
                </a:solidFill>
                <a:latin typeface="IBM Plex Mono SemiBold" panose="020B0709050203000203"/>
              </a:rPr>
              <a:t>Testing Accuracy of all models is found to be equal.</a:t>
            </a:r>
          </a:p>
          <a:p>
            <a:pPr>
              <a:lnSpc>
                <a:spcPct val="150000"/>
              </a:lnSpc>
              <a:spcBef>
                <a:spcPts val="1400"/>
              </a:spcBef>
            </a:pPr>
            <a:r>
              <a:rPr lang="en-US" sz="1800" dirty="0" smtClean="0">
                <a:solidFill>
                  <a:srgbClr val="1C7DDB"/>
                </a:solidFill>
                <a:latin typeface="IBM Plex Mono SemiBold" panose="020B0709050203000203"/>
              </a:rPr>
              <a:t>Training Accuracy of SVM model is highest with 88</a:t>
            </a:r>
            <a:r>
              <a:rPr lang="en-US" sz="1800" dirty="0">
                <a:solidFill>
                  <a:srgbClr val="1C7DDB"/>
                </a:solidFill>
                <a:latin typeface="IBM Plex Mono SemiBold" panose="020B0709050203000203"/>
              </a:rPr>
              <a:t>%</a:t>
            </a:r>
            <a:endParaRPr lang="en-US" sz="1800" dirty="0" smtClean="0">
              <a:solidFill>
                <a:srgbClr val="1C7DDB"/>
              </a:solidFill>
              <a:latin typeface="IBM Plex Mono SemiBold" panose="020B0709050203000203"/>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697676"/>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Classification Accuracy</a:t>
            </a:r>
            <a:endParaRPr lang="en-US" sz="4400"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1306" y="1971591"/>
            <a:ext cx="4901587" cy="4266667"/>
          </a:xfrm>
          <a:prstGeom prst="rect">
            <a:avLst/>
          </a:prstGeom>
        </p:spPr>
      </p:pic>
    </p:spTree>
    <p:extLst>
      <p:ext uri="{BB962C8B-B14F-4D97-AF65-F5344CB8AC3E}">
        <p14:creationId xmlns:p14="http://schemas.microsoft.com/office/powerpoint/2010/main" val="245944607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71811" cy="3811588"/>
          </a:xfrm>
          <a:prstGeom prst="rect">
            <a:avLst/>
          </a:prstGeom>
        </p:spPr>
        <p:txBody>
          <a:bodyPr>
            <a:normAutofit fontScale="92500" lnSpcReduction="20000"/>
          </a:bodyPr>
          <a:lstStyle/>
          <a:p>
            <a:pPr>
              <a:lnSpc>
                <a:spcPct val="150000"/>
              </a:lnSpc>
              <a:spcBef>
                <a:spcPts val="1400"/>
              </a:spcBef>
            </a:pPr>
            <a:r>
              <a:rPr lang="en-US" sz="1800" dirty="0" smtClean="0">
                <a:solidFill>
                  <a:srgbClr val="1C7DDB"/>
                </a:solidFill>
                <a:latin typeface="IBM Plex Mono SemiBold" panose="020B0709050203000203"/>
              </a:rPr>
              <a:t>Confusion Matrix of Decision Tree is shown below with some observations.</a:t>
            </a:r>
          </a:p>
          <a:p>
            <a:pPr>
              <a:lnSpc>
                <a:spcPct val="150000"/>
              </a:lnSpc>
              <a:spcBef>
                <a:spcPts val="1400"/>
              </a:spcBef>
            </a:pPr>
            <a:r>
              <a:rPr lang="en-US" sz="1800" dirty="0" smtClean="0">
                <a:solidFill>
                  <a:srgbClr val="1C7DDB"/>
                </a:solidFill>
                <a:latin typeface="IBM Plex Mono SemiBold" panose="020B0709050203000203"/>
              </a:rPr>
              <a:t>Out of 18 samples 12 times it was predicted successful land which actually landed.</a:t>
            </a:r>
          </a:p>
          <a:p>
            <a:pPr>
              <a:lnSpc>
                <a:spcPct val="150000"/>
              </a:lnSpc>
              <a:spcBef>
                <a:spcPts val="1400"/>
              </a:spcBef>
            </a:pPr>
            <a:r>
              <a:rPr lang="en-US" sz="1800" dirty="0" smtClean="0">
                <a:solidFill>
                  <a:srgbClr val="1C7DDB"/>
                </a:solidFill>
                <a:latin typeface="IBM Plex Mono SemiBold" panose="020B0709050203000203"/>
              </a:rPr>
              <a:t>3 time predicted landed however it did not landed.</a:t>
            </a:r>
          </a:p>
          <a:p>
            <a:pPr>
              <a:lnSpc>
                <a:spcPct val="150000"/>
              </a:lnSpc>
              <a:spcBef>
                <a:spcPts val="1400"/>
              </a:spcBef>
            </a:pPr>
            <a:r>
              <a:rPr lang="en-US" sz="1800" dirty="0" smtClean="0">
                <a:solidFill>
                  <a:srgbClr val="1C7DDB"/>
                </a:solidFill>
                <a:latin typeface="IBM Plex Mono SemiBold" panose="020B0709050203000203"/>
              </a:rPr>
              <a:t>3 times it was predicted did not land and it did not landed.</a:t>
            </a:r>
          </a:p>
          <a:p>
            <a:pPr>
              <a:lnSpc>
                <a:spcPct val="150000"/>
              </a:lnSpc>
              <a:spcBef>
                <a:spcPts val="1400"/>
              </a:spcBef>
            </a:pPr>
            <a:endParaRPr lang="en-US" sz="1800" dirty="0">
              <a:solidFill>
                <a:srgbClr val="1C7DDB"/>
              </a:solidFill>
              <a:latin typeface="IBM Plex Mono SemiBold" panose="020B0709050203000203"/>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684424"/>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Confusion Matrix</a:t>
            </a:r>
            <a:endParaRPr lang="en-US" sz="4400" dirty="0">
              <a:solidFill>
                <a:srgbClr val="0B49CB"/>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4183" y="2057400"/>
            <a:ext cx="4571428" cy="3530159"/>
          </a:xfrm>
          <a:prstGeom prst="rect">
            <a:avLst/>
          </a:prstGeom>
        </p:spPr>
      </p:pic>
    </p:spTree>
    <p:extLst>
      <p:ext uri="{BB962C8B-B14F-4D97-AF65-F5344CB8AC3E}">
        <p14:creationId xmlns:p14="http://schemas.microsoft.com/office/powerpoint/2010/main" val="364503423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467105"/>
            <a:ext cx="10515600" cy="4558467"/>
          </a:xfrm>
          <a:prstGeom prst="rect">
            <a:avLst/>
          </a:prstGeom>
        </p:spPr>
        <p:txBody>
          <a:bodyPr>
            <a:normAutofit fontScale="92500" lnSpcReduction="10000"/>
          </a:bodyPr>
          <a:lstStyle/>
          <a:p>
            <a:pPr>
              <a:lnSpc>
                <a:spcPct val="150000"/>
              </a:lnSpc>
              <a:spcBef>
                <a:spcPts val="1400"/>
              </a:spcBef>
            </a:pPr>
            <a:r>
              <a:rPr lang="en-US" sz="1800" dirty="0" smtClean="0">
                <a:solidFill>
                  <a:srgbClr val="1C7DDB"/>
                </a:solidFill>
                <a:latin typeface="IBM Plex Mono SemiBold" panose="020B0709050203000203"/>
              </a:rPr>
              <a:t>The Project help us understanding the correlation of outcome of Launch on various factors including site location, booster version, payload mass etc.</a:t>
            </a:r>
          </a:p>
          <a:p>
            <a:pPr>
              <a:lnSpc>
                <a:spcPct val="150000"/>
              </a:lnSpc>
              <a:spcBef>
                <a:spcPts val="1400"/>
              </a:spcBef>
            </a:pPr>
            <a:r>
              <a:rPr lang="en-US" sz="1800" dirty="0">
                <a:solidFill>
                  <a:srgbClr val="1C7DDB"/>
                </a:solidFill>
                <a:latin typeface="IBM Plex Mono SemiBold" panose="020B0709050203000203"/>
              </a:rPr>
              <a:t>Site CCAFS SLC 40 </a:t>
            </a:r>
            <a:r>
              <a:rPr lang="en-US" sz="1800" dirty="0" smtClean="0">
                <a:solidFill>
                  <a:srgbClr val="1C7DDB"/>
                </a:solidFill>
                <a:latin typeface="IBM Plex Mono SemiBold" panose="020B0709050203000203"/>
              </a:rPr>
              <a:t>is good option for </a:t>
            </a:r>
            <a:r>
              <a:rPr lang="en-US" sz="1800" dirty="0">
                <a:solidFill>
                  <a:srgbClr val="1C7DDB"/>
                </a:solidFill>
                <a:latin typeface="IBM Plex Mono SemiBold" panose="020B0709050203000203"/>
              </a:rPr>
              <a:t>payload mass greater than </a:t>
            </a:r>
            <a:r>
              <a:rPr lang="en-US" sz="1800" dirty="0" smtClean="0">
                <a:solidFill>
                  <a:srgbClr val="1C7DDB"/>
                </a:solidFill>
                <a:latin typeface="IBM Plex Mono SemiBold" panose="020B0709050203000203"/>
              </a:rPr>
              <a:t>14000kg, whereas site  </a:t>
            </a:r>
            <a:r>
              <a:rPr lang="en-US" sz="1800" dirty="0">
                <a:solidFill>
                  <a:srgbClr val="1C7DDB"/>
                </a:solidFill>
                <a:latin typeface="IBM Plex Mono SemiBold" panose="020B0709050203000203"/>
              </a:rPr>
              <a:t>KSC LC 39A </a:t>
            </a:r>
            <a:r>
              <a:rPr lang="en-US" sz="1800" dirty="0" smtClean="0">
                <a:solidFill>
                  <a:srgbClr val="1C7DDB"/>
                </a:solidFill>
                <a:latin typeface="IBM Plex Mono SemiBold" panose="020B0709050203000203"/>
              </a:rPr>
              <a:t>is better payload </a:t>
            </a:r>
            <a:r>
              <a:rPr lang="en-US" sz="1800" dirty="0">
                <a:solidFill>
                  <a:srgbClr val="1C7DDB"/>
                </a:solidFill>
                <a:latin typeface="IBM Plex Mono SemiBold" panose="020B0709050203000203"/>
              </a:rPr>
              <a:t>mass less than </a:t>
            </a:r>
            <a:r>
              <a:rPr lang="en-US" sz="1800" dirty="0" smtClean="0">
                <a:solidFill>
                  <a:srgbClr val="1C7DDB"/>
                </a:solidFill>
                <a:latin typeface="IBM Plex Mono SemiBold" panose="020B0709050203000203"/>
              </a:rPr>
              <a:t>5000kg.</a:t>
            </a:r>
          </a:p>
          <a:p>
            <a:pPr>
              <a:lnSpc>
                <a:spcPct val="150000"/>
              </a:lnSpc>
              <a:spcBef>
                <a:spcPts val="1400"/>
              </a:spcBef>
            </a:pPr>
            <a:r>
              <a:rPr lang="en-US" sz="1800" dirty="0">
                <a:solidFill>
                  <a:srgbClr val="1C7DDB"/>
                </a:solidFill>
                <a:latin typeface="IBM Plex Mono SemiBold" panose="020B0709050203000203"/>
              </a:rPr>
              <a:t>Site KSC LC </a:t>
            </a:r>
            <a:r>
              <a:rPr lang="en-US" sz="1800" dirty="0" smtClean="0">
                <a:solidFill>
                  <a:srgbClr val="1C7DDB"/>
                </a:solidFill>
                <a:latin typeface="IBM Plex Mono SemiBold" panose="020B0709050203000203"/>
              </a:rPr>
              <a:t>39A is having the highest success ration among all the sites.</a:t>
            </a:r>
          </a:p>
          <a:p>
            <a:pPr>
              <a:lnSpc>
                <a:spcPct val="150000"/>
              </a:lnSpc>
              <a:spcBef>
                <a:spcPts val="1400"/>
              </a:spcBef>
            </a:pPr>
            <a:r>
              <a:rPr lang="en-US" sz="1800" dirty="0">
                <a:solidFill>
                  <a:srgbClr val="1C7DDB"/>
                </a:solidFill>
                <a:latin typeface="IBM Plex Mono SemiBold" panose="020B0709050203000203"/>
              </a:rPr>
              <a:t>Booster version FT is better option for the Payload mass between 2000-5000 </a:t>
            </a:r>
            <a:r>
              <a:rPr lang="en-US" sz="1800" dirty="0" smtClean="0">
                <a:solidFill>
                  <a:srgbClr val="1C7DDB"/>
                </a:solidFill>
                <a:latin typeface="IBM Plex Mono SemiBold" panose="020B0709050203000203"/>
              </a:rPr>
              <a:t>kg, whereas </a:t>
            </a:r>
            <a:r>
              <a:rPr lang="en-US" sz="1800" dirty="0">
                <a:solidFill>
                  <a:srgbClr val="1C7DDB"/>
                </a:solidFill>
                <a:latin typeface="IBM Plex Mono SemiBold" panose="020B0709050203000203"/>
              </a:rPr>
              <a:t>Booster version B4 is good fit for payload mass less 4000 kg</a:t>
            </a:r>
            <a:r>
              <a:rPr lang="en-US" sz="1800" dirty="0" smtClean="0">
                <a:solidFill>
                  <a:srgbClr val="1C7DDB"/>
                </a:solidFill>
                <a:latin typeface="IBM Plex Mono SemiBold" panose="020B0709050203000203"/>
              </a:rPr>
              <a:t>.</a:t>
            </a:r>
          </a:p>
          <a:p>
            <a:pPr>
              <a:lnSpc>
                <a:spcPct val="150000"/>
              </a:lnSpc>
            </a:pPr>
            <a:r>
              <a:rPr lang="en-US" sz="1800" dirty="0">
                <a:solidFill>
                  <a:srgbClr val="1C7DDB"/>
                </a:solidFill>
                <a:latin typeface="IBM Plex Mono SemiBold" panose="020B0709050203000203"/>
              </a:rPr>
              <a:t>The predictive model produced by decision tree algorithm performed the </a:t>
            </a:r>
            <a:r>
              <a:rPr lang="en-US" sz="1800" dirty="0" smtClean="0">
                <a:solidFill>
                  <a:srgbClr val="1C7DDB"/>
                </a:solidFill>
                <a:latin typeface="IBM Plex Mono SemiBold" panose="020B0709050203000203"/>
              </a:rPr>
              <a:t>best among </a:t>
            </a:r>
            <a:r>
              <a:rPr lang="en-US" sz="1800" dirty="0">
                <a:solidFill>
                  <a:srgbClr val="1C7DDB"/>
                </a:solidFill>
                <a:latin typeface="IBM Plex Mono SemiBold" panose="020B0709050203000203"/>
              </a:rPr>
              <a:t>the 4 machine learning algorithms </a:t>
            </a:r>
            <a:r>
              <a:rPr lang="en-US" sz="1800" dirty="0" smtClean="0">
                <a:solidFill>
                  <a:srgbClr val="1C7DDB"/>
                </a:solidFill>
                <a:latin typeface="IBM Plex Mono SemiBold" panose="020B0709050203000203"/>
              </a:rPr>
              <a:t>employed with 83% out of sample accuracy.</a:t>
            </a:r>
            <a:endParaRPr lang="en-US" sz="1800" dirty="0">
              <a:solidFill>
                <a:srgbClr val="1C7DDB"/>
              </a:solidFill>
              <a:latin typeface="IBM Plex Mono SemiBold" panose="020B0709050203000203"/>
            </a:endParaRPr>
          </a:p>
          <a:p>
            <a:pPr>
              <a:lnSpc>
                <a:spcPct val="150000"/>
              </a:lnSpc>
              <a:spcBef>
                <a:spcPts val="1400"/>
              </a:spcBef>
            </a:pPr>
            <a:endParaRPr lang="en-US" sz="1800" dirty="0">
              <a:solidFill>
                <a:srgbClr val="1C7DDB"/>
              </a:solidFill>
              <a:latin typeface="IBM Plex Mono SemiBold" panose="020B0709050203000203"/>
            </a:endParaRPr>
          </a:p>
          <a:p>
            <a:pPr>
              <a:lnSpc>
                <a:spcPct val="150000"/>
              </a:lnSpc>
              <a:spcBef>
                <a:spcPts val="1400"/>
              </a:spcBef>
            </a:pPr>
            <a:endParaRPr lang="en-US" sz="1800" dirty="0" smtClean="0">
              <a:solidFill>
                <a:srgbClr val="1C7DDB"/>
              </a:solidFill>
              <a:latin typeface="IBM Plex Mono SemiBold" panose="020B0709050203000203"/>
            </a:endParaRPr>
          </a:p>
          <a:p>
            <a:pPr>
              <a:lnSpc>
                <a:spcPct val="150000"/>
              </a:lnSpc>
              <a:spcBef>
                <a:spcPts val="1400"/>
              </a:spcBef>
            </a:pPr>
            <a:endParaRPr lang="en-US" sz="1800" dirty="0" smtClean="0">
              <a:solidFill>
                <a:srgbClr val="1C7DDB"/>
              </a:solidFill>
              <a:latin typeface="IBM Plex Mono SemiBold" panose="020B0709050203000203"/>
            </a:endParaRPr>
          </a:p>
          <a:p>
            <a:pPr>
              <a:lnSpc>
                <a:spcPct val="150000"/>
              </a:lnSpc>
              <a:spcBef>
                <a:spcPts val="1400"/>
              </a:spcBef>
            </a:pPr>
            <a:endParaRPr lang="en-US" sz="1800" dirty="0">
              <a:solidFill>
                <a:srgbClr val="1C7DDB"/>
              </a:solidFill>
              <a:latin typeface="IBM Plex Mono SemiBold" panose="020B0709050203000203"/>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710928"/>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Conclusions</a:t>
            </a:r>
            <a:endParaRPr lang="en-US" sz="4400" dirty="0">
              <a:solidFill>
                <a:srgbClr val="0B49CB"/>
              </a:solidFill>
            </a:endParaRPr>
          </a:p>
        </p:txBody>
      </p:sp>
    </p:spTree>
    <p:extLst>
      <p:ext uri="{BB962C8B-B14F-4D97-AF65-F5344CB8AC3E}">
        <p14:creationId xmlns:p14="http://schemas.microsoft.com/office/powerpoint/2010/main" val="163012361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4" name="Rectangle 3"/>
          <p:cNvSpPr/>
          <p:nvPr/>
        </p:nvSpPr>
        <p:spPr>
          <a:xfrm>
            <a:off x="685800" y="2743200"/>
            <a:ext cx="1143000" cy="419100"/>
          </a:xfrm>
          <a:prstGeom prst="rect">
            <a:avLst/>
          </a:prstGeom>
          <a:solidFill>
            <a:srgbClr val="0B4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sz="1800" dirty="0" smtClean="0">
                <a:solidFill>
                  <a:srgbClr val="1C7DDB"/>
                </a:solidFill>
                <a:latin typeface="IBM Plex Mono SemiBold" panose="020B0709050203000203"/>
              </a:rPr>
              <a:t>Data </a:t>
            </a:r>
            <a:r>
              <a:rPr lang="en-US" sz="1800" dirty="0">
                <a:solidFill>
                  <a:srgbClr val="1C7DDB"/>
                </a:solidFill>
                <a:latin typeface="IBM Plex Mono SemiBold" panose="020B0709050203000203"/>
              </a:rPr>
              <a:t>collection methodology:</a:t>
            </a:r>
          </a:p>
          <a:p>
            <a:pPr lvl="1"/>
            <a:r>
              <a:rPr lang="en-US" sz="1800" dirty="0" smtClean="0">
                <a:solidFill>
                  <a:srgbClr val="1C7DDB"/>
                </a:solidFill>
                <a:latin typeface="IBM Plex Mono SemiBold" panose="020B0709050203000203"/>
              </a:rPr>
              <a:t>Data is collected using </a:t>
            </a:r>
            <a:r>
              <a:rPr lang="en-US" sz="1800" dirty="0">
                <a:solidFill>
                  <a:srgbClr val="1C7DDB"/>
                </a:solidFill>
                <a:latin typeface="IBM Plex Mono SemiBold" panose="020B0709050203000203"/>
              </a:rPr>
              <a:t>Request to the SpaceX </a:t>
            </a:r>
            <a:r>
              <a:rPr lang="en-US" sz="1800" dirty="0" smtClean="0">
                <a:solidFill>
                  <a:srgbClr val="1C7DDB"/>
                </a:solidFill>
                <a:latin typeface="IBM Plex Mono SemiBold" panose="020B0709050203000203"/>
              </a:rPr>
              <a:t>API and Web scrapping Falcon 9 Wikipedia web page.</a:t>
            </a:r>
            <a:endParaRPr lang="en-US" sz="1800" dirty="0">
              <a:solidFill>
                <a:srgbClr val="1C7DDB"/>
              </a:solidFill>
              <a:latin typeface="IBM Plex Mono SemiBold" panose="020B0709050203000203"/>
            </a:endParaRPr>
          </a:p>
          <a:p>
            <a:pPr>
              <a:lnSpc>
                <a:spcPct val="120000"/>
              </a:lnSpc>
              <a:spcBef>
                <a:spcPts val="1400"/>
              </a:spcBef>
            </a:pPr>
            <a:r>
              <a:rPr lang="en-US" sz="1800" dirty="0" smtClean="0">
                <a:solidFill>
                  <a:srgbClr val="1C7DDB"/>
                </a:solidFill>
                <a:latin typeface="IBM Plex Mono SemiBold" panose="020B0709050203000203"/>
              </a:rPr>
              <a:t>Perform </a:t>
            </a:r>
            <a:r>
              <a:rPr lang="en-US" sz="1800" dirty="0">
                <a:solidFill>
                  <a:srgbClr val="1C7DDB"/>
                </a:solidFill>
                <a:latin typeface="IBM Plex Mono SemiBold" panose="020B0709050203000203"/>
              </a:rPr>
              <a:t>data wrangling</a:t>
            </a:r>
          </a:p>
          <a:p>
            <a:pPr lvl="1">
              <a:lnSpc>
                <a:spcPct val="120000"/>
              </a:lnSpc>
              <a:spcBef>
                <a:spcPts val="1400"/>
              </a:spcBef>
            </a:pPr>
            <a:r>
              <a:rPr lang="en-US" sz="1800" dirty="0" smtClean="0">
                <a:solidFill>
                  <a:srgbClr val="1C7DDB"/>
                </a:solidFill>
                <a:latin typeface="IBM Plex Mono SemiBold" panose="020B0709050203000203"/>
              </a:rPr>
              <a:t>Data is wrangled using python’s pandas and </a:t>
            </a:r>
            <a:r>
              <a:rPr lang="en-US" sz="1800" dirty="0" err="1" smtClean="0">
                <a:solidFill>
                  <a:srgbClr val="1C7DDB"/>
                </a:solidFill>
                <a:latin typeface="IBM Plex Mono SemiBold" panose="020B0709050203000203"/>
              </a:rPr>
              <a:t>numpy</a:t>
            </a:r>
            <a:r>
              <a:rPr lang="en-US" sz="1800" dirty="0" smtClean="0">
                <a:solidFill>
                  <a:srgbClr val="1C7DDB"/>
                </a:solidFill>
                <a:latin typeface="IBM Plex Mono SemiBold" panose="020B0709050203000203"/>
              </a:rPr>
              <a:t> libraries.</a:t>
            </a:r>
            <a:endParaRPr lang="en-US" sz="1800" dirty="0">
              <a:solidFill>
                <a:srgbClr val="1C7DDB"/>
              </a:solidFill>
              <a:latin typeface="IBM Plex Mono SemiBold" panose="020B0709050203000203"/>
            </a:endParaRPr>
          </a:p>
          <a:p>
            <a:pPr>
              <a:lnSpc>
                <a:spcPct val="120000"/>
              </a:lnSpc>
              <a:spcBef>
                <a:spcPts val="1400"/>
              </a:spcBef>
            </a:pPr>
            <a:r>
              <a:rPr lang="en-US" sz="1800" dirty="0">
                <a:solidFill>
                  <a:srgbClr val="1C7DDB"/>
                </a:solidFill>
                <a:latin typeface="IBM Plex Mono SemiBold" panose="020B0709050203000203"/>
              </a:rPr>
              <a:t>Perform exploratory data analysis (EDA) using visualization and SQL</a:t>
            </a:r>
          </a:p>
          <a:p>
            <a:pPr>
              <a:lnSpc>
                <a:spcPct val="120000"/>
              </a:lnSpc>
              <a:spcBef>
                <a:spcPts val="1400"/>
              </a:spcBef>
            </a:pPr>
            <a:r>
              <a:rPr lang="en-US" sz="1800" dirty="0">
                <a:solidFill>
                  <a:srgbClr val="1C7DDB"/>
                </a:solidFill>
                <a:latin typeface="IBM Plex Mono SemiBold" panose="020B0709050203000203"/>
              </a:rPr>
              <a:t>Perform interactive visual analytics using Folium and </a:t>
            </a:r>
            <a:r>
              <a:rPr lang="en-US" sz="1800" dirty="0" err="1">
                <a:solidFill>
                  <a:srgbClr val="1C7DDB"/>
                </a:solidFill>
                <a:latin typeface="IBM Plex Mono SemiBold" panose="020B0709050203000203"/>
              </a:rPr>
              <a:t>Plotly</a:t>
            </a:r>
            <a:r>
              <a:rPr lang="en-US" sz="1800" dirty="0">
                <a:solidFill>
                  <a:srgbClr val="1C7DDB"/>
                </a:solidFill>
                <a:latin typeface="IBM Plex Mono SemiBold" panose="020B0709050203000203"/>
              </a:rPr>
              <a:t> Dash</a:t>
            </a:r>
          </a:p>
          <a:p>
            <a:pPr>
              <a:lnSpc>
                <a:spcPct val="120000"/>
              </a:lnSpc>
              <a:spcBef>
                <a:spcPts val="1400"/>
              </a:spcBef>
            </a:pPr>
            <a:r>
              <a:rPr lang="en-US" sz="1800" dirty="0">
                <a:solidFill>
                  <a:srgbClr val="1C7DDB"/>
                </a:solidFill>
                <a:latin typeface="IBM Plex Mono SemiBold" panose="020B0709050203000203"/>
              </a:rPr>
              <a:t>Perform predictive analysis using classification models</a:t>
            </a:r>
          </a:p>
          <a:p>
            <a:pPr lvl="1">
              <a:lnSpc>
                <a:spcPct val="120000"/>
              </a:lnSpc>
              <a:spcBef>
                <a:spcPts val="1400"/>
              </a:spcBef>
            </a:pPr>
            <a:r>
              <a:rPr lang="en-US" sz="1800" dirty="0" smtClean="0">
                <a:solidFill>
                  <a:srgbClr val="1C7DDB"/>
                </a:solidFill>
                <a:latin typeface="IBM Plex Mono SemiBold" panose="020B0709050203000203"/>
              </a:rPr>
              <a:t>Whole data is standardized and then split into train and test data for the evaluation, the best </a:t>
            </a:r>
            <a:r>
              <a:rPr lang="en-US" sz="1800" dirty="0" err="1" smtClean="0">
                <a:solidFill>
                  <a:srgbClr val="1C7DDB"/>
                </a:solidFill>
                <a:latin typeface="IBM Plex Mono SemiBold" panose="020B0709050203000203"/>
              </a:rPr>
              <a:t>hyperparameters</a:t>
            </a:r>
            <a:r>
              <a:rPr lang="en-US" sz="1800" dirty="0" smtClean="0">
                <a:solidFill>
                  <a:srgbClr val="1C7DDB"/>
                </a:solidFill>
                <a:latin typeface="IBM Plex Mono SemiBold" panose="020B0709050203000203"/>
              </a:rPr>
              <a:t> are determined using </a:t>
            </a:r>
            <a:r>
              <a:rPr lang="en-US" sz="1800" dirty="0" err="1" smtClean="0">
                <a:solidFill>
                  <a:srgbClr val="1C7DDB"/>
                </a:solidFill>
                <a:latin typeface="IBM Plex Mono SemiBold" panose="020B0709050203000203"/>
              </a:rPr>
              <a:t>GridSearchCV</a:t>
            </a:r>
            <a:r>
              <a:rPr lang="en-US" sz="1800" dirty="0" smtClean="0">
                <a:solidFill>
                  <a:srgbClr val="1C7DDB"/>
                </a:solidFill>
                <a:latin typeface="IBM Plex Mono SemiBold" panose="020B0709050203000203"/>
              </a:rPr>
              <a:t> class and evaluated using score method.</a:t>
            </a:r>
            <a:endParaRPr lang="en-US" sz="1800" dirty="0">
              <a:solidFill>
                <a:srgbClr val="1C7DDB"/>
              </a:solidFill>
              <a:latin typeface="IBM Plex Mono SemiBold" panose="020B0709050203000203"/>
            </a:endParaRPr>
          </a:p>
          <a:p>
            <a:pPr>
              <a:lnSpc>
                <a:spcPct val="100000"/>
              </a:lnSpc>
              <a:spcBef>
                <a:spcPts val="1400"/>
              </a:spcBef>
            </a:pPr>
            <a:endParaRPr lang="en-US" sz="1800" dirty="0">
              <a:solidFill>
                <a:srgbClr val="1C7DDB"/>
              </a:solidFill>
              <a:latin typeface="IBM Plex Mono SemiBold" panose="020B0709050203000203"/>
            </a:endParaRPr>
          </a:p>
          <a:p>
            <a:pPr>
              <a:lnSpc>
                <a:spcPct val="100000"/>
              </a:lnSpc>
              <a:spcBef>
                <a:spcPts val="1400"/>
              </a:spcBef>
            </a:pPr>
            <a:endParaRPr lang="en-US" sz="1800" dirty="0">
              <a:solidFill>
                <a:srgbClr val="1C7DDB"/>
              </a:solidFill>
              <a:latin typeface="IBM Plex Mono SemiBold" panose="020B0709050203000203"/>
            </a:endParaRPr>
          </a:p>
          <a:p>
            <a:pPr>
              <a:lnSpc>
                <a:spcPct val="100000"/>
              </a:lnSpc>
              <a:spcBef>
                <a:spcPts val="1400"/>
              </a:spcBef>
            </a:pPr>
            <a:endParaRPr lang="en-US" sz="1800" dirty="0">
              <a:solidFill>
                <a:srgbClr val="1C7DDB"/>
              </a:solidFill>
              <a:latin typeface="IBM Plex Mono SemiBold" panose="020B0709050203000203"/>
            </a:endParaRPr>
          </a:p>
          <a:p>
            <a:pPr>
              <a:lnSpc>
                <a:spcPct val="100000"/>
              </a:lnSpc>
              <a:spcBef>
                <a:spcPts val="1400"/>
              </a:spcBef>
            </a:pPr>
            <a:endParaRPr lang="en-US" sz="1800" dirty="0">
              <a:solidFill>
                <a:srgbClr val="1C7DDB"/>
              </a:solidFill>
              <a:latin typeface="IBM Plex Mono SemiBold" panose="020B0709050203000203"/>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Methodology</a:t>
            </a:r>
            <a:endParaRPr lang="en-US" sz="4400"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2012609"/>
            <a:ext cx="10104817" cy="455329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50000"/>
              </a:lnSpc>
            </a:pPr>
            <a:r>
              <a:rPr lang="en-US" sz="1800" dirty="0"/>
              <a:t>The API endpoint is </a:t>
            </a:r>
            <a:r>
              <a:rPr lang="en-US" sz="1800" dirty="0">
                <a:hlinkClick r:id="rId4"/>
              </a:rPr>
              <a:t>https://api.spacexdata.com/v4/launches/past</a:t>
            </a:r>
            <a:endParaRPr lang="en-US" sz="1800" dirty="0"/>
          </a:p>
          <a:p>
            <a:pPr>
              <a:lnSpc>
                <a:spcPct val="150000"/>
              </a:lnSpc>
            </a:pPr>
            <a:r>
              <a:rPr lang="en-US" sz="1800" dirty="0"/>
              <a:t>The whole data is converted in </a:t>
            </a:r>
            <a:r>
              <a:rPr lang="en-US" sz="1800" dirty="0" err="1"/>
              <a:t>json</a:t>
            </a:r>
            <a:r>
              <a:rPr lang="en-US" sz="1800" dirty="0"/>
              <a:t> and then into </a:t>
            </a:r>
            <a:r>
              <a:rPr lang="en-US" sz="1800" dirty="0" err="1"/>
              <a:t>dataframe</a:t>
            </a:r>
            <a:r>
              <a:rPr lang="en-US" sz="1800" dirty="0"/>
              <a:t> using pandas </a:t>
            </a:r>
            <a:r>
              <a:rPr lang="en-US" sz="1800" dirty="0" err="1"/>
              <a:t>json_normalize</a:t>
            </a:r>
            <a:r>
              <a:rPr lang="en-US" sz="1800" dirty="0"/>
              <a:t> method.</a:t>
            </a:r>
          </a:p>
          <a:p>
            <a:pPr>
              <a:lnSpc>
                <a:spcPct val="150000"/>
              </a:lnSpc>
            </a:pPr>
            <a:r>
              <a:rPr lang="en-US" sz="1800" dirty="0"/>
              <a:t>More </a:t>
            </a:r>
            <a:r>
              <a:rPr lang="en-US" sz="1800" dirty="0" err="1"/>
              <a:t>api</a:t>
            </a:r>
            <a:r>
              <a:rPr lang="en-US" sz="1800" dirty="0"/>
              <a:t> calls were made to get the values of booster version, launch site, payload mass and more.</a:t>
            </a:r>
          </a:p>
          <a:p>
            <a:pPr>
              <a:lnSpc>
                <a:spcPct val="150000"/>
              </a:lnSpc>
            </a:pPr>
            <a:r>
              <a:rPr lang="en-US" sz="1800" dirty="0"/>
              <a:t>All the information is stored in </a:t>
            </a:r>
            <a:r>
              <a:rPr lang="en-US" sz="1800" dirty="0" err="1"/>
              <a:t>launch_dict</a:t>
            </a:r>
            <a:r>
              <a:rPr lang="en-US" sz="1800" dirty="0"/>
              <a:t> variable in dictionary format and then converted into </a:t>
            </a:r>
            <a:r>
              <a:rPr lang="en-US" sz="1800" dirty="0" err="1"/>
              <a:t>dataframe</a:t>
            </a:r>
            <a:r>
              <a:rPr lang="en-US" sz="1800" dirty="0"/>
              <a:t> using </a:t>
            </a:r>
            <a:r>
              <a:rPr lang="en-US" sz="1800" dirty="0" err="1"/>
              <a:t>pandas’s</a:t>
            </a:r>
            <a:r>
              <a:rPr lang="en-US" sz="1800" dirty="0"/>
              <a:t> </a:t>
            </a:r>
            <a:r>
              <a:rPr lang="en-US" sz="1800" dirty="0" err="1"/>
              <a:t>from_dict</a:t>
            </a:r>
            <a:r>
              <a:rPr lang="en-US" sz="1800" dirty="0"/>
              <a:t> method.</a:t>
            </a:r>
          </a:p>
          <a:p>
            <a:pPr marL="0" indent="0">
              <a:lnSpc>
                <a:spcPct val="150000"/>
              </a:lnSpc>
              <a:buNone/>
            </a:pPr>
            <a:endParaRPr lang="en-US" sz="1800" dirty="0"/>
          </a:p>
          <a:p>
            <a:pPr>
              <a:lnSpc>
                <a:spcPct val="150000"/>
              </a:lnSpc>
            </a:pPr>
            <a:endParaRPr lang="en-US" sz="1800"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813174"/>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Data Collection – SpaceX API</a:t>
            </a:r>
            <a:br>
              <a:rPr lang="en-US" sz="4400" dirty="0">
                <a:solidFill>
                  <a:srgbClr val="0B49CB"/>
                </a:solidFill>
                <a:latin typeface="Abadi"/>
              </a:rPr>
            </a:br>
            <a:endParaRPr lang="en-US" sz="4400" dirty="0">
              <a:solidFill>
                <a:srgbClr val="0B49CB"/>
              </a:solidFill>
            </a:endParaRPr>
          </a:p>
        </p:txBody>
      </p:sp>
    </p:spTree>
    <p:extLst>
      <p:ext uri="{BB962C8B-B14F-4D97-AF65-F5344CB8AC3E}">
        <p14:creationId xmlns:p14="http://schemas.microsoft.com/office/powerpoint/2010/main" val="10250958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537404"/>
            <a:ext cx="10515600" cy="1325563"/>
          </a:xfrm>
        </p:spPr>
        <p:txBody>
          <a:bodyPr/>
          <a:lstStyle/>
          <a:p>
            <a:r>
              <a:rPr lang="en-US" dirty="0">
                <a:solidFill>
                  <a:srgbClr val="0B49CB"/>
                </a:solidFill>
                <a:latin typeface="Abadi"/>
              </a:rPr>
              <a:t>Data Collection – SpaceX API</a:t>
            </a:r>
            <a:br>
              <a:rPr lang="en-US" dirty="0">
                <a:solidFill>
                  <a:srgbClr val="0B49CB"/>
                </a:solidFill>
                <a:latin typeface="Abadi"/>
              </a:rPr>
            </a:br>
            <a:endParaRPr lang="en-US" dirty="0"/>
          </a:p>
        </p:txBody>
      </p:sp>
      <p:sp>
        <p:nvSpPr>
          <p:cNvPr id="3" name="Content Placeholder 2"/>
          <p:cNvSpPr>
            <a:spLocks noGrp="1"/>
          </p:cNvSpPr>
          <p:nvPr>
            <p:ph idx="1"/>
          </p:nvPr>
        </p:nvSpPr>
        <p:spPr>
          <a:xfrm>
            <a:off x="609600" y="1356359"/>
            <a:ext cx="10972800" cy="4678681"/>
          </a:xfrm>
        </p:spPr>
        <p:txBody>
          <a:bodyPr/>
          <a:lstStyle/>
          <a:p>
            <a:pPr>
              <a:lnSpc>
                <a:spcPct val="150000"/>
              </a:lnSpc>
            </a:pPr>
            <a:r>
              <a:rPr lang="en-US" sz="1800" dirty="0" smtClean="0">
                <a:solidFill>
                  <a:srgbClr val="1C7DDB"/>
                </a:solidFill>
                <a:latin typeface="IBM Plex Mono SemiBold"/>
              </a:rPr>
              <a:t>Resulted </a:t>
            </a:r>
            <a:r>
              <a:rPr lang="en-US" sz="1800" dirty="0" err="1" smtClean="0">
                <a:solidFill>
                  <a:srgbClr val="1C7DDB"/>
                </a:solidFill>
                <a:latin typeface="IBM Plex Mono SemiBold"/>
              </a:rPr>
              <a:t>Dataframe</a:t>
            </a:r>
            <a:r>
              <a:rPr lang="en-US" sz="1800" dirty="0" smtClean="0">
                <a:solidFill>
                  <a:srgbClr val="1C7DDB"/>
                </a:solidFill>
                <a:latin typeface="IBM Plex Mono SemiBold"/>
              </a:rPr>
              <a:t> is filtered with Falcon 9 data and missing values are replaced with the mean of column.</a:t>
            </a:r>
          </a:p>
          <a:p>
            <a:pPr>
              <a:lnSpc>
                <a:spcPct val="150000"/>
              </a:lnSpc>
            </a:pPr>
            <a:r>
              <a:rPr lang="en-US" sz="1800" dirty="0" smtClean="0">
                <a:solidFill>
                  <a:srgbClr val="1C7DDB"/>
                </a:solidFill>
                <a:latin typeface="IBM Plex Mono SemiBold"/>
              </a:rPr>
              <a:t>Final </a:t>
            </a:r>
            <a:r>
              <a:rPr lang="en-US" sz="1800" dirty="0" err="1" smtClean="0">
                <a:solidFill>
                  <a:srgbClr val="1C7DDB"/>
                </a:solidFill>
                <a:latin typeface="IBM Plex Mono SemiBold"/>
              </a:rPr>
              <a:t>Dataframe</a:t>
            </a:r>
            <a:r>
              <a:rPr lang="en-US" sz="1800" dirty="0" smtClean="0">
                <a:solidFill>
                  <a:srgbClr val="1C7DDB"/>
                </a:solidFill>
                <a:latin typeface="IBM Plex Mono SemiBold"/>
              </a:rPr>
              <a:t> is </a:t>
            </a:r>
            <a:r>
              <a:rPr lang="en-US" sz="1800" dirty="0">
                <a:solidFill>
                  <a:srgbClr val="1C7DDB"/>
                </a:solidFill>
                <a:latin typeface="IBM Plex Mono SemiBold"/>
              </a:rPr>
              <a:t>90 rows × 17 </a:t>
            </a:r>
            <a:r>
              <a:rPr lang="en-US" sz="1800" dirty="0" smtClean="0">
                <a:solidFill>
                  <a:srgbClr val="1C7DDB"/>
                </a:solidFill>
                <a:latin typeface="IBM Plex Mono SemiBold"/>
              </a:rPr>
              <a:t>columns in dimension.</a:t>
            </a:r>
          </a:p>
          <a:p>
            <a:pPr>
              <a:lnSpc>
                <a:spcPct val="150000"/>
              </a:lnSpc>
            </a:pPr>
            <a:r>
              <a:rPr lang="en-US" sz="1800" dirty="0" smtClean="0">
                <a:solidFill>
                  <a:srgbClr val="1C7DDB"/>
                </a:solidFill>
                <a:latin typeface="IBM Plex Mono SemiBold"/>
              </a:rPr>
              <a:t>Here </a:t>
            </a:r>
            <a:r>
              <a:rPr lang="en-US" sz="1800" dirty="0" err="1" smtClean="0">
                <a:solidFill>
                  <a:srgbClr val="1C7DDB"/>
                </a:solidFill>
                <a:latin typeface="IBM Plex Mono SemiBold"/>
              </a:rPr>
              <a:t>github</a:t>
            </a:r>
            <a:r>
              <a:rPr lang="en-US" sz="1800" dirty="0" smtClean="0">
                <a:solidFill>
                  <a:srgbClr val="1C7DDB"/>
                </a:solidFill>
                <a:latin typeface="IBM Plex Mono SemiBold"/>
              </a:rPr>
              <a:t> file link: </a:t>
            </a:r>
            <a:r>
              <a:rPr lang="en-US" sz="1800" dirty="0" smtClean="0">
                <a:solidFill>
                  <a:srgbClr val="1C7DDB"/>
                </a:solidFill>
                <a:latin typeface="IBM Plex Mono SemiBold"/>
                <a:hlinkClick r:id="rId3"/>
              </a:rPr>
              <a:t>https</a:t>
            </a:r>
            <a:r>
              <a:rPr lang="en-US" sz="1800" dirty="0">
                <a:solidFill>
                  <a:srgbClr val="1C7DDB"/>
                </a:solidFill>
                <a:latin typeface="IBM Plex Mono SemiBold"/>
                <a:hlinkClick r:id="rId3"/>
              </a:rPr>
              <a:t>://</a:t>
            </a:r>
            <a:r>
              <a:rPr lang="en-US" sz="1800" dirty="0" smtClean="0">
                <a:solidFill>
                  <a:srgbClr val="1C7DDB"/>
                </a:solidFill>
                <a:latin typeface="IBM Plex Mono SemiBold"/>
                <a:hlinkClick r:id="rId3"/>
              </a:rPr>
              <a:t>github.com/rathore793/IBM_capstone_project/blob/main/data_collection_api.ipynb</a:t>
            </a:r>
            <a:endParaRPr lang="en-US" sz="1800" dirty="0" smtClean="0">
              <a:solidFill>
                <a:srgbClr val="1C7DDB"/>
              </a:solidFill>
              <a:latin typeface="IBM Plex Mono SemiBold"/>
            </a:endParaRPr>
          </a:p>
          <a:p>
            <a:pPr>
              <a:lnSpc>
                <a:spcPct val="150000"/>
              </a:lnSpc>
            </a:pPr>
            <a:endParaRPr lang="en-US" sz="1800" dirty="0" smtClean="0">
              <a:solidFill>
                <a:srgbClr val="1C7DDB"/>
              </a:solidFill>
              <a:latin typeface="IBM Plex Mono SemiBold"/>
            </a:endParaRPr>
          </a:p>
          <a:p>
            <a:pPr>
              <a:lnSpc>
                <a:spcPct val="150000"/>
              </a:lnSpc>
            </a:pPr>
            <a:endParaRPr lang="en-US" sz="1800" dirty="0">
              <a:solidFill>
                <a:srgbClr val="1C7DDB"/>
              </a:solidFill>
              <a:latin typeface="IBM Plex Mono SemiBold"/>
            </a:endParaRPr>
          </a:p>
        </p:txBody>
      </p:sp>
      <p:pic>
        <p:nvPicPr>
          <p:cNvPr id="4" name="Picture 3"/>
          <p:cNvPicPr>
            <a:picLocks noChangeAspect="1"/>
          </p:cNvPicPr>
          <p:nvPr/>
        </p:nvPicPr>
        <p:blipFill>
          <a:blip r:embed="rId4"/>
          <a:stretch>
            <a:fillRect/>
          </a:stretch>
        </p:blipFill>
        <p:spPr>
          <a:xfrm>
            <a:off x="137160" y="4145280"/>
            <a:ext cx="11932920" cy="2377440"/>
          </a:xfrm>
          <a:prstGeom prst="rect">
            <a:avLst/>
          </a:prstGeom>
        </p:spPr>
      </p:pic>
    </p:spTree>
    <p:extLst>
      <p:ext uri="{BB962C8B-B14F-4D97-AF65-F5344CB8AC3E}">
        <p14:creationId xmlns:p14="http://schemas.microsoft.com/office/powerpoint/2010/main" val="39279271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533883"/>
            <a:ext cx="10515600" cy="1325563"/>
          </a:xfrm>
        </p:spPr>
        <p:txBody>
          <a:bodyPr/>
          <a:lstStyle/>
          <a:p>
            <a:r>
              <a:rPr lang="en-US" dirty="0">
                <a:solidFill>
                  <a:srgbClr val="0B49CB"/>
                </a:solidFill>
                <a:latin typeface="Abadi" panose="020B0604020104020204"/>
              </a:rPr>
              <a:t>Data Collection - </a:t>
            </a:r>
            <a:r>
              <a:rPr lang="en-US" dirty="0" smtClean="0">
                <a:solidFill>
                  <a:srgbClr val="0B49CB"/>
                </a:solidFill>
                <a:latin typeface="Abadi"/>
              </a:rPr>
              <a:t>Web Scraping</a:t>
            </a:r>
            <a:r>
              <a:rPr lang="en-US" dirty="0">
                <a:solidFill>
                  <a:srgbClr val="0B49CB"/>
                </a:solidFill>
                <a:latin typeface="Abadi" panose="020B0604020104020204"/>
              </a:rPr>
              <a:t/>
            </a:r>
            <a:br>
              <a:rPr lang="en-US" dirty="0">
                <a:solidFill>
                  <a:srgbClr val="0B49CB"/>
                </a:solidFill>
                <a:latin typeface="Abadi" panose="020B0604020104020204"/>
              </a:rPr>
            </a:br>
            <a:endParaRPr lang="en-US" dirty="0">
              <a:latin typeface="Abadi" panose="020B0604020104020204"/>
            </a:endParaRPr>
          </a:p>
        </p:txBody>
      </p:sp>
      <p:sp>
        <p:nvSpPr>
          <p:cNvPr id="3" name="Content Placeholder 2"/>
          <p:cNvSpPr>
            <a:spLocks noGrp="1"/>
          </p:cNvSpPr>
          <p:nvPr>
            <p:ph idx="1"/>
          </p:nvPr>
        </p:nvSpPr>
        <p:spPr/>
        <p:txBody>
          <a:bodyPr/>
          <a:lstStyle/>
          <a:p>
            <a:pPr>
              <a:lnSpc>
                <a:spcPct val="150000"/>
              </a:lnSpc>
            </a:pPr>
            <a:r>
              <a:rPr lang="en-US" sz="1800" dirty="0" smtClean="0">
                <a:solidFill>
                  <a:srgbClr val="1C7DDB"/>
                </a:solidFill>
                <a:latin typeface="IBM Plex Mono SemiBold"/>
              </a:rPr>
              <a:t>Data is collected using python module </a:t>
            </a:r>
            <a:r>
              <a:rPr lang="en-US" sz="1800" dirty="0" err="1" smtClean="0">
                <a:solidFill>
                  <a:srgbClr val="1C7DDB"/>
                </a:solidFill>
                <a:latin typeface="IBM Plex Mono SemiBold"/>
              </a:rPr>
              <a:t>BeautifulSoup</a:t>
            </a:r>
            <a:r>
              <a:rPr lang="en-US" sz="1800" dirty="0" smtClean="0">
                <a:solidFill>
                  <a:srgbClr val="1C7DDB"/>
                </a:solidFill>
                <a:latin typeface="IBM Plex Mono SemiBold"/>
              </a:rPr>
              <a:t>, it is a web scrapping module used to scrap below Wikipedia page: </a:t>
            </a:r>
            <a:r>
              <a:rPr lang="en-US" sz="1800" dirty="0" smtClean="0">
                <a:solidFill>
                  <a:srgbClr val="1C7DDB"/>
                </a:solidFill>
                <a:latin typeface="IBM Plex Mono SemiBold"/>
                <a:hlinkClick r:id="rId3"/>
              </a:rPr>
              <a:t>https</a:t>
            </a:r>
            <a:r>
              <a:rPr lang="en-US" sz="1800" dirty="0">
                <a:solidFill>
                  <a:srgbClr val="1C7DDB"/>
                </a:solidFill>
                <a:latin typeface="IBM Plex Mono SemiBold"/>
                <a:hlinkClick r:id="rId3"/>
              </a:rPr>
              <a:t>://</a:t>
            </a:r>
            <a:r>
              <a:rPr lang="en-US" sz="1800" dirty="0" smtClean="0">
                <a:solidFill>
                  <a:srgbClr val="1C7DDB"/>
                </a:solidFill>
                <a:latin typeface="IBM Plex Mono SemiBold"/>
                <a:hlinkClick r:id="rId3"/>
              </a:rPr>
              <a:t>en.wikipedia.org/wiki/List_of_Falcon_9_and_Falcon_Heavy_launches</a:t>
            </a:r>
            <a:endParaRPr lang="en-US" sz="1800" dirty="0" smtClean="0">
              <a:solidFill>
                <a:srgbClr val="1C7DDB"/>
              </a:solidFill>
              <a:latin typeface="IBM Plex Mono SemiBold"/>
            </a:endParaRPr>
          </a:p>
          <a:p>
            <a:pPr>
              <a:lnSpc>
                <a:spcPct val="150000"/>
              </a:lnSpc>
            </a:pPr>
            <a:r>
              <a:rPr lang="en-US" sz="1800" dirty="0" smtClean="0">
                <a:solidFill>
                  <a:srgbClr val="1C7DDB"/>
                </a:solidFill>
                <a:latin typeface="IBM Plex Mono SemiBold"/>
              </a:rPr>
              <a:t>Soup object is created and various methods are applied in order to extract the required information from the web page.</a:t>
            </a:r>
          </a:p>
          <a:p>
            <a:pPr>
              <a:lnSpc>
                <a:spcPct val="150000"/>
              </a:lnSpc>
            </a:pPr>
            <a:r>
              <a:rPr lang="en-US" sz="1800" dirty="0" err="1" smtClean="0">
                <a:solidFill>
                  <a:srgbClr val="1C7DDB"/>
                </a:solidFill>
                <a:latin typeface="IBM Plex Mono SemiBold"/>
              </a:rPr>
              <a:t>launch_dict</a:t>
            </a:r>
            <a:r>
              <a:rPr lang="en-US" sz="1800" dirty="0" smtClean="0">
                <a:solidFill>
                  <a:srgbClr val="1C7DDB"/>
                </a:solidFill>
                <a:latin typeface="IBM Plex Mono SemiBold"/>
              </a:rPr>
              <a:t> is created with the column names as keys.</a:t>
            </a:r>
          </a:p>
          <a:p>
            <a:pPr marL="0" indent="0">
              <a:lnSpc>
                <a:spcPct val="150000"/>
              </a:lnSpc>
              <a:buNone/>
            </a:pPr>
            <a:endParaRPr lang="en-US" sz="1800" dirty="0" smtClean="0">
              <a:solidFill>
                <a:srgbClr val="1C7DDB"/>
              </a:solidFill>
              <a:latin typeface="IBM Plex Mono SemiBold"/>
            </a:endParaRPr>
          </a:p>
          <a:p>
            <a:pPr>
              <a:lnSpc>
                <a:spcPct val="150000"/>
              </a:lnSpc>
            </a:pPr>
            <a:endParaRPr lang="en-US" sz="1800" dirty="0">
              <a:solidFill>
                <a:srgbClr val="1C7DDB"/>
              </a:solidFill>
              <a:latin typeface="IBM Plex Mono SemiBold"/>
            </a:endParaRPr>
          </a:p>
        </p:txBody>
      </p:sp>
    </p:spTree>
    <p:extLst>
      <p:ext uri="{BB962C8B-B14F-4D97-AF65-F5344CB8AC3E}">
        <p14:creationId xmlns:p14="http://schemas.microsoft.com/office/powerpoint/2010/main" val="824227545"/>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purl.org/dc/terms/"/>
    <ds:schemaRef ds:uri="http://schemas.microsoft.com/office/infopath/2007/PartnerControls"/>
    <ds:schemaRef ds:uri="http://schemas.microsoft.com/office/2006/metadata/properties"/>
    <ds:schemaRef ds:uri="http://purl.org/dc/elements/1.1/"/>
    <ds:schemaRef ds:uri="http://purl.org/dc/dcmitype/"/>
    <ds:schemaRef ds:uri="155be751-a274-42e8-93fb-f39d3b9bccc8"/>
    <ds:schemaRef ds:uri="http://schemas.microsoft.com/office/2006/documentManagement/types"/>
    <ds:schemaRef ds:uri="http://schemas.openxmlformats.org/package/2006/metadata/core-properties"/>
    <ds:schemaRef ds:uri="f80a141d-92ca-4d3d-9308-f7e7b1d44ce8"/>
    <ds:schemaRef ds:uri="http://www.w3.org/XML/1998/namespace"/>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1622</TotalTime>
  <Words>2456</Words>
  <Application>Microsoft Office PowerPoint</Application>
  <PresentationFormat>Widescreen</PresentationFormat>
  <Paragraphs>301</Paragraphs>
  <Slides>48</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48</vt:i4>
      </vt:variant>
    </vt:vector>
  </HeadingPairs>
  <TitlesOfParts>
    <vt:vector size="56" baseType="lpstr">
      <vt:lpstr>Abadi</vt:lpstr>
      <vt:lpstr>Arial</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Collection – SpaceX API </vt:lpstr>
      <vt:lpstr>Data Collection - Web Scraping </vt:lpstr>
      <vt:lpstr>Data Collection - Web Scraping </vt:lpstr>
      <vt:lpstr>Data Wrangling </vt:lpstr>
      <vt:lpstr>EDA with Data Visualization </vt:lpstr>
      <vt:lpstr>EDA with SQL </vt:lpstr>
      <vt:lpstr>Build an Interactive Map with Folium </vt:lpstr>
      <vt:lpstr>Build a Dashboard with Plotly Dash </vt:lpstr>
      <vt:lpstr>Predictive Analysis </vt:lpstr>
      <vt:lpstr>Predictive Analysis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HP</cp:lastModifiedBy>
  <cp:revision>241</cp:revision>
  <dcterms:created xsi:type="dcterms:W3CDTF">2021-04-29T18:58:34Z</dcterms:created>
  <dcterms:modified xsi:type="dcterms:W3CDTF">2022-08-17T10:12:34Z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